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8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7" r:id="rId2"/>
    <p:sldId id="258" r:id="rId3"/>
    <p:sldId id="298" r:id="rId4"/>
    <p:sldId id="306" r:id="rId5"/>
    <p:sldId id="308" r:id="rId6"/>
    <p:sldId id="337" r:id="rId7"/>
    <p:sldId id="256" r:id="rId8"/>
    <p:sldId id="309" r:id="rId9"/>
    <p:sldId id="310" r:id="rId10"/>
    <p:sldId id="336" r:id="rId11"/>
    <p:sldId id="307" r:id="rId12"/>
    <p:sldId id="335" r:id="rId13"/>
    <p:sldId id="340" r:id="rId14"/>
    <p:sldId id="338" r:id="rId15"/>
    <p:sldId id="339" r:id="rId16"/>
    <p:sldId id="341" r:id="rId17"/>
    <p:sldId id="342" r:id="rId18"/>
    <p:sldId id="312" r:id="rId19"/>
    <p:sldId id="316" r:id="rId20"/>
    <p:sldId id="332" r:id="rId21"/>
    <p:sldId id="286" r:id="rId22"/>
    <p:sldId id="313" r:id="rId23"/>
    <p:sldId id="343" r:id="rId24"/>
    <p:sldId id="324" r:id="rId25"/>
    <p:sldId id="344" r:id="rId26"/>
    <p:sldId id="327" r:id="rId27"/>
    <p:sldId id="333" r:id="rId28"/>
    <p:sldId id="325" r:id="rId29"/>
    <p:sldId id="345" r:id="rId30"/>
    <p:sldId id="347" r:id="rId31"/>
    <p:sldId id="346" r:id="rId3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3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image" Target="../media/image75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image" Target="../media/image79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image" Target="../media/image82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image" Target="../media/image85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image" Target="../media/image8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image" Target="../media/image90.emf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image" Target="../media/image9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image" Target="../media/image100.emf"/><Relationship Id="rId4" Type="http://schemas.openxmlformats.org/officeDocument/2006/relationships/image" Target="../media/image10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image" Target="../media/image10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image" Target="../media/image65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79856-C48F-4E45-B5BB-7C635CAFAD09}" type="datetimeFigureOut">
              <a:rPr lang="hr-HR" smtClean="0"/>
              <a:t>19.10.2023.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87796-78B3-4A26-AB38-6B2B325C4C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147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01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032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874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2591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579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6843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3184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2804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hr-HR"/>
              <a:t>SISK 8 _ Jerić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0772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hr-HR"/>
              <a:t>SISK 8 _ Jerić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53088A-7AF1-48E0-AE4F-22C529FE6D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0951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5343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hr-HR"/>
              <a:t>SISK 8 _ Jerić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F53088A-7AF1-48E0-AE4F-22C529FE6DDE}" type="slidenum">
              <a:rPr lang="hr-HR" smtClean="0"/>
              <a:t>‹#›</a:t>
            </a:fld>
            <a:endParaRPr lang="hr-H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69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9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6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7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7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7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oleObject" Target="../embeddings/oleObject24.bin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6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75.emf"/><Relationship Id="rId9" Type="http://schemas.openxmlformats.org/officeDocument/2006/relationships/image" Target="../media/image7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0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7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3.e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8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6.e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8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8.e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8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8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13" Type="http://schemas.openxmlformats.org/officeDocument/2006/relationships/oleObject" Target="../embeddings/oleObject43.bin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9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1.emf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93.emf"/><Relationship Id="rId4" Type="http://schemas.openxmlformats.org/officeDocument/2006/relationships/image" Target="../media/image90.emf"/><Relationship Id="rId9" Type="http://schemas.openxmlformats.org/officeDocument/2006/relationships/oleObject" Target="../embeddings/oleObject41.bin"/><Relationship Id="rId14" Type="http://schemas.openxmlformats.org/officeDocument/2006/relationships/image" Target="../media/image9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7.e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9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9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99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01.emf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103.emf"/><Relationship Id="rId4" Type="http://schemas.openxmlformats.org/officeDocument/2006/relationships/image" Target="../media/image100.emf"/><Relationship Id="rId9" Type="http://schemas.openxmlformats.org/officeDocument/2006/relationships/oleObject" Target="../embeddings/oleObject5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0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10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11" Type="http://schemas.openxmlformats.org/officeDocument/2006/relationships/image" Target="../media/image9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.png"/><Relationship Id="rId4" Type="http://schemas.openxmlformats.org/officeDocument/2006/relationships/image" Target="../media/image4.emf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07.e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106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mailto:ivanka.jeric@irb.hr" TargetMode="External"/><Relationship Id="rId7" Type="http://schemas.openxmlformats.org/officeDocument/2006/relationships/image" Target="../media/image11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hyperlink" Target="mailto:matija.gredicak@irb.hr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3.emf"/><Relationship Id="rId4" Type="http://schemas.openxmlformats.org/officeDocument/2006/relationships/image" Target="../media/image10.e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emf"/><Relationship Id="rId18" Type="http://schemas.openxmlformats.org/officeDocument/2006/relationships/image" Target="../media/image32.emf"/><Relationship Id="rId26" Type="http://schemas.openxmlformats.org/officeDocument/2006/relationships/image" Target="../media/image40.png"/><Relationship Id="rId39" Type="http://schemas.openxmlformats.org/officeDocument/2006/relationships/image" Target="../media/image51.emf"/><Relationship Id="rId21" Type="http://schemas.openxmlformats.org/officeDocument/2006/relationships/image" Target="../media/image35.emf"/><Relationship Id="rId34" Type="http://schemas.openxmlformats.org/officeDocument/2006/relationships/image" Target="../media/image48.emf"/><Relationship Id="rId42" Type="http://schemas.openxmlformats.org/officeDocument/2006/relationships/image" Target="../media/image54.emf"/><Relationship Id="rId47" Type="http://schemas.openxmlformats.org/officeDocument/2006/relationships/image" Target="../media/image59.emf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0.emf"/><Relationship Id="rId29" Type="http://schemas.openxmlformats.org/officeDocument/2006/relationships/image" Target="../media/image43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emf"/><Relationship Id="rId11" Type="http://schemas.openxmlformats.org/officeDocument/2006/relationships/image" Target="../media/image25.emf"/><Relationship Id="rId24" Type="http://schemas.openxmlformats.org/officeDocument/2006/relationships/image" Target="../media/image38.png"/><Relationship Id="rId32" Type="http://schemas.openxmlformats.org/officeDocument/2006/relationships/image" Target="../media/image46.emf"/><Relationship Id="rId37" Type="http://schemas.openxmlformats.org/officeDocument/2006/relationships/image" Target="../media/image49.emf"/><Relationship Id="rId40" Type="http://schemas.openxmlformats.org/officeDocument/2006/relationships/image" Target="../media/image52.emf"/><Relationship Id="rId45" Type="http://schemas.openxmlformats.org/officeDocument/2006/relationships/image" Target="../media/image57.emf"/><Relationship Id="rId5" Type="http://schemas.openxmlformats.org/officeDocument/2006/relationships/image" Target="../media/image19.emf"/><Relationship Id="rId15" Type="http://schemas.openxmlformats.org/officeDocument/2006/relationships/image" Target="../media/image29.emf"/><Relationship Id="rId23" Type="http://schemas.openxmlformats.org/officeDocument/2006/relationships/image" Target="../media/image37.emf"/><Relationship Id="rId28" Type="http://schemas.openxmlformats.org/officeDocument/2006/relationships/image" Target="../media/image42.png"/><Relationship Id="rId36" Type="http://schemas.openxmlformats.org/officeDocument/2006/relationships/image" Target="../media/image16.emf"/><Relationship Id="rId10" Type="http://schemas.openxmlformats.org/officeDocument/2006/relationships/image" Target="../media/image24.emf"/><Relationship Id="rId19" Type="http://schemas.openxmlformats.org/officeDocument/2006/relationships/image" Target="../media/image33.emf"/><Relationship Id="rId31" Type="http://schemas.openxmlformats.org/officeDocument/2006/relationships/image" Target="../media/image45.png"/><Relationship Id="rId44" Type="http://schemas.openxmlformats.org/officeDocument/2006/relationships/image" Target="../media/image56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Relationship Id="rId14" Type="http://schemas.openxmlformats.org/officeDocument/2006/relationships/image" Target="../media/image28.emf"/><Relationship Id="rId22" Type="http://schemas.openxmlformats.org/officeDocument/2006/relationships/image" Target="../media/image36.emf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oleObject" Target="../embeddings/oleObject10.bin"/><Relationship Id="rId43" Type="http://schemas.openxmlformats.org/officeDocument/2006/relationships/image" Target="../media/image55.emf"/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12" Type="http://schemas.openxmlformats.org/officeDocument/2006/relationships/image" Target="../media/image26.emf"/><Relationship Id="rId17" Type="http://schemas.openxmlformats.org/officeDocument/2006/relationships/image" Target="../media/image31.emf"/><Relationship Id="rId25" Type="http://schemas.openxmlformats.org/officeDocument/2006/relationships/image" Target="../media/image39.png"/><Relationship Id="rId33" Type="http://schemas.openxmlformats.org/officeDocument/2006/relationships/image" Target="../media/image47.emf"/><Relationship Id="rId38" Type="http://schemas.openxmlformats.org/officeDocument/2006/relationships/image" Target="../media/image50.emf"/><Relationship Id="rId46" Type="http://schemas.openxmlformats.org/officeDocument/2006/relationships/image" Target="../media/image58.emf"/><Relationship Id="rId20" Type="http://schemas.openxmlformats.org/officeDocument/2006/relationships/image" Target="../media/image34.emf"/><Relationship Id="rId41" Type="http://schemas.openxmlformats.org/officeDocument/2006/relationships/image" Target="../media/image5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1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6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6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6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9A374-C7DC-429D-9239-BF869DD90C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hr-HR" sz="3600" b="1" dirty="0">
                <a:solidFill>
                  <a:schemeClr val="accent2"/>
                </a:solidFill>
              </a:rPr>
            </a:br>
            <a:br>
              <a:rPr lang="hr-HR" sz="3600" b="1" dirty="0">
                <a:solidFill>
                  <a:schemeClr val="accent2"/>
                </a:solidFill>
              </a:rPr>
            </a:br>
            <a:br>
              <a:rPr lang="hr-HR" sz="3600" b="1" dirty="0">
                <a:solidFill>
                  <a:schemeClr val="accent2"/>
                </a:solidFill>
              </a:rPr>
            </a:br>
            <a:r>
              <a:rPr lang="hr-HR" sz="3600" b="1" dirty="0">
                <a:solidFill>
                  <a:schemeClr val="accent2"/>
                </a:solidFill>
              </a:rPr>
              <a:t>Synthesis of non-proteinogenic amino acids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A3BD6-6183-4FF6-8C5D-B22CB0CA37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hr-HR" sz="2000" b="1" dirty="0">
              <a:solidFill>
                <a:schemeClr val="accent2"/>
              </a:solidFill>
            </a:endParaRPr>
          </a:p>
          <a:p>
            <a:r>
              <a:rPr lang="hr-HR" sz="2200" b="1" dirty="0">
                <a:solidFill>
                  <a:schemeClr val="accent2"/>
                </a:solidFill>
              </a:rPr>
              <a:t>Ivanka Jerić</a:t>
            </a:r>
          </a:p>
          <a:p>
            <a:r>
              <a:rPr lang="hr-HR" sz="1700" dirty="0">
                <a:solidFill>
                  <a:schemeClr val="accent2"/>
                </a:solidFill>
              </a:rPr>
              <a:t>Laboratory for Biomimetic Chemistry, Ruđer Bošković Institute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5D5B8-C7E6-45A7-BEC5-DD16C3C2B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21. 10. .2023.</a:t>
            </a:r>
            <a:endParaRPr kumimoji="0" lang="hr-HR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613C1-B9DD-4B1A-B2A8-10829127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53088A-7AF1-48E0-AE4F-22C529FE6DDE}" type="slidenum">
              <a:rPr kumimoji="0" lang="hr-H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r-H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9429B6-9EC6-4F59-9DD0-7C5A1240F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28" y="0"/>
            <a:ext cx="1091279" cy="762066"/>
          </a:xfrm>
          <a:prstGeom prst="rect">
            <a:avLst/>
          </a:prstGeom>
        </p:spPr>
      </p:pic>
      <p:pic>
        <p:nvPicPr>
          <p:cNvPr id="1026" name="Picture 2" descr="Simpozij Studenata Kemičara | Zagreb">
            <a:extLst>
              <a:ext uri="{FF2B5EF4-FFF2-40B4-BE49-F238E27FC236}">
                <a16:creationId xmlns:a16="http://schemas.microsoft.com/office/drawing/2014/main" id="{E3124762-E87E-4EC7-B24F-0B48C76C1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3" y="26551"/>
            <a:ext cx="1366256" cy="136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8AF269-5D80-46A6-98F8-850F8769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</p:spTree>
    <p:extLst>
      <p:ext uri="{BB962C8B-B14F-4D97-AF65-F5344CB8AC3E}">
        <p14:creationId xmlns:p14="http://schemas.microsoft.com/office/powerpoint/2010/main" val="636274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E4E81F-EE23-40E5-B9FF-07F7E5472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Synthesis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34747-BC09-40E5-8BC0-D02D3EB82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1FC17-C5DA-488E-AB75-5F2918689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36EAC-C8D5-43F3-91E3-C3941F50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9845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81B1A7-8791-4FB1-8CC2-0610C0602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513E85-8D54-4A8F-B7E1-5EE05141A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D61A7-21F0-45F2-B3D4-C0ECD723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11</a:t>
            </a:fld>
            <a:endParaRPr lang="hr-HR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DA664E7-9ECB-409C-8398-88DA646E535D}"/>
              </a:ext>
            </a:extLst>
          </p:cNvPr>
          <p:cNvGrpSpPr/>
          <p:nvPr/>
        </p:nvGrpSpPr>
        <p:grpSpPr>
          <a:xfrm>
            <a:off x="566720" y="2798096"/>
            <a:ext cx="10938244" cy="3436776"/>
            <a:chOff x="566720" y="2798096"/>
            <a:chExt cx="10938244" cy="343677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C8D692B-F988-4A71-8079-F957E22F3C18}"/>
                </a:ext>
              </a:extLst>
            </p:cNvPr>
            <p:cNvSpPr/>
            <p:nvPr/>
          </p:nvSpPr>
          <p:spPr>
            <a:xfrm>
              <a:off x="4185851" y="5927095"/>
              <a:ext cx="292304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i="1" dirty="0" err="1"/>
                <a:t>Chem</a:t>
              </a:r>
              <a:r>
                <a:rPr lang="fr-FR" sz="1400" i="1" dirty="0"/>
                <a:t>. Soc. </a:t>
              </a:r>
              <a:r>
                <a:rPr lang="fr-FR" sz="1400" i="1" dirty="0" err="1"/>
                <a:t>Rev</a:t>
              </a:r>
              <a:r>
                <a:rPr lang="fr-FR" sz="1400" dirty="0"/>
                <a:t>. </a:t>
              </a:r>
              <a:r>
                <a:rPr lang="fr-FR" sz="1400" b="1" dirty="0"/>
                <a:t>41</a:t>
              </a:r>
              <a:r>
                <a:rPr lang="fr-FR" sz="1400" dirty="0"/>
                <a:t> (2012) 3969–4009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269D597-0EE3-4AD2-A20B-71875A6ED6F1}"/>
                </a:ext>
              </a:extLst>
            </p:cNvPr>
            <p:cNvGrpSpPr/>
            <p:nvPr/>
          </p:nvGrpSpPr>
          <p:grpSpPr>
            <a:xfrm>
              <a:off x="566720" y="2798096"/>
              <a:ext cx="10938244" cy="2833002"/>
              <a:chOff x="566720" y="2798096"/>
              <a:chExt cx="10938244" cy="2833002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1EDFD17-8CA0-4B9B-820D-4FEF3D4F3939}"/>
                  </a:ext>
                </a:extLst>
              </p:cNvPr>
              <p:cNvGrpSpPr/>
              <p:nvPr/>
            </p:nvGrpSpPr>
            <p:grpSpPr>
              <a:xfrm>
                <a:off x="566720" y="3767554"/>
                <a:ext cx="3851197" cy="1541790"/>
                <a:chOff x="687036" y="3781894"/>
                <a:chExt cx="3851197" cy="1541790"/>
              </a:xfrm>
            </p:grpSpPr>
            <p:graphicFrame>
              <p:nvGraphicFramePr>
                <p:cNvPr id="11" name="Object 10">
                  <a:extLst>
                    <a:ext uri="{FF2B5EF4-FFF2-40B4-BE49-F238E27FC236}">
                      <a16:creationId xmlns:a16="http://schemas.microsoft.com/office/drawing/2014/main" id="{595B94EB-593B-497A-BA3B-EF5D4AB3C0B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08458120"/>
                    </p:ext>
                  </p:extLst>
                </p:nvPr>
              </p:nvGraphicFramePr>
              <p:xfrm>
                <a:off x="687036" y="4466100"/>
                <a:ext cx="3851197" cy="85758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598" name="CS ChemDraw Drawing" r:id="rId3" imgW="3209331" imgH="714653" progId="ChemDraw.Document.6.0">
                        <p:embed/>
                      </p:oleObj>
                    </mc:Choice>
                    <mc:Fallback>
                      <p:oleObj name="CS ChemDraw Drawing" r:id="rId3" imgW="3209331" imgH="714653" progId="ChemDraw.Document.6.0">
                        <p:embed/>
                        <p:pic>
                          <p:nvPicPr>
                            <p:cNvPr id="11" name="Object 10">
                              <a:extLst>
                                <a:ext uri="{FF2B5EF4-FFF2-40B4-BE49-F238E27FC236}">
                                  <a16:creationId xmlns:a16="http://schemas.microsoft.com/office/drawing/2014/main" id="{595B94EB-593B-497A-BA3B-EF5D4AB3C0B2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87036" y="4466100"/>
                              <a:ext cx="3851197" cy="857584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73E1F7D-1BC6-4BCB-8429-518BC167A497}"/>
                    </a:ext>
                  </a:extLst>
                </p:cNvPr>
                <p:cNvSpPr txBox="1"/>
                <p:nvPr/>
              </p:nvSpPr>
              <p:spPr>
                <a:xfrm>
                  <a:off x="687036" y="3781894"/>
                  <a:ext cx="197038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sz="1600" b="1" dirty="0">
                      <a:solidFill>
                        <a:schemeClr val="accent2"/>
                      </a:solidFill>
                    </a:rPr>
                    <a:t>Strecker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B57D529-EC5C-4F3D-93E1-CF65626A69E9}"/>
                  </a:ext>
                </a:extLst>
              </p:cNvPr>
              <p:cNvGrpSpPr/>
              <p:nvPr/>
            </p:nvGrpSpPr>
            <p:grpSpPr>
              <a:xfrm>
                <a:off x="6980555" y="3429000"/>
                <a:ext cx="4524409" cy="2202098"/>
                <a:chOff x="5574531" y="276951"/>
                <a:chExt cx="4524409" cy="2202098"/>
              </a:xfrm>
            </p:grpSpPr>
            <p:graphicFrame>
              <p:nvGraphicFramePr>
                <p:cNvPr id="14" name="Object 13">
                  <a:extLst>
                    <a:ext uri="{FF2B5EF4-FFF2-40B4-BE49-F238E27FC236}">
                      <a16:creationId xmlns:a16="http://schemas.microsoft.com/office/drawing/2014/main" id="{AE59EB7D-4355-400E-A0F9-406FF9C1241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5574531" y="911502"/>
                <a:ext cx="4524409" cy="156754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599" name="CS ChemDraw Drawing" r:id="rId5" imgW="4113099" imgH="1425043" progId="ChemDraw.Document.6.0">
                        <p:embed/>
                      </p:oleObj>
                    </mc:Choice>
                    <mc:Fallback>
                      <p:oleObj name="CS ChemDraw Drawing" r:id="rId5" imgW="4113099" imgH="1425043" progId="ChemDraw.Document.6.0">
                        <p:embed/>
                        <p:pic>
                          <p:nvPicPr>
                            <p:cNvPr id="14" name="Object 13">
                              <a:extLst>
                                <a:ext uri="{FF2B5EF4-FFF2-40B4-BE49-F238E27FC236}">
                                  <a16:creationId xmlns:a16="http://schemas.microsoft.com/office/drawing/2014/main" id="{AE59EB7D-4355-400E-A0F9-406FF9C12411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574531" y="911502"/>
                              <a:ext cx="4524409" cy="1567547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6FC3C42-B880-4889-A6E0-F6A65B3153A9}"/>
                    </a:ext>
                  </a:extLst>
                </p:cNvPr>
                <p:cNvSpPr txBox="1"/>
                <p:nvPr/>
              </p:nvSpPr>
              <p:spPr>
                <a:xfrm>
                  <a:off x="5663019" y="276951"/>
                  <a:ext cx="197038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sz="1600" b="1" dirty="0">
                      <a:solidFill>
                        <a:schemeClr val="accent2"/>
                      </a:solidFill>
                    </a:rPr>
                    <a:t>Mannich</a:t>
                  </a: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561558-11DC-4D24-8C98-7BCC5E86FCAE}"/>
                  </a:ext>
                </a:extLst>
              </p:cNvPr>
              <p:cNvSpPr txBox="1"/>
              <p:nvPr/>
            </p:nvSpPr>
            <p:spPr>
              <a:xfrm>
                <a:off x="4765221" y="2798096"/>
                <a:ext cx="27449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b="1" dirty="0">
                    <a:solidFill>
                      <a:schemeClr val="accent1">
                        <a:lumMod val="75000"/>
                      </a:schemeClr>
                    </a:solidFill>
                  </a:rPr>
                  <a:t>Multicomponent approach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005526-82D5-4384-90D5-4289CE4B0308}"/>
              </a:ext>
            </a:extLst>
          </p:cNvPr>
          <p:cNvGrpSpPr/>
          <p:nvPr/>
        </p:nvGrpSpPr>
        <p:grpSpPr>
          <a:xfrm>
            <a:off x="4365477" y="358635"/>
            <a:ext cx="3544470" cy="1764503"/>
            <a:chOff x="4365477" y="358635"/>
            <a:chExt cx="3544470" cy="17645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5CFC2B-1929-49C3-8269-720A5A877DC9}"/>
                </a:ext>
              </a:extLst>
            </p:cNvPr>
            <p:cNvSpPr txBox="1"/>
            <p:nvPr/>
          </p:nvSpPr>
          <p:spPr>
            <a:xfrm>
              <a:off x="4515986" y="358635"/>
              <a:ext cx="32434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b="1" dirty="0">
                  <a:solidFill>
                    <a:schemeClr val="accent1">
                      <a:lumMod val="75000"/>
                    </a:schemeClr>
                  </a:solidFill>
                </a:rPr>
                <a:t>From proteinogenic amino acids</a:t>
              </a:r>
            </a:p>
          </p:txBody>
        </p: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261D15AE-301E-41C0-8677-A11A99EB291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610976"/>
                </p:ext>
              </p:extLst>
            </p:nvPr>
          </p:nvGraphicFramePr>
          <p:xfrm>
            <a:off x="4365477" y="1021992"/>
            <a:ext cx="3544470" cy="1101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00" name="CS ChemDraw Drawing" r:id="rId7" imgW="2953725" imgH="917622" progId="ChemDraw.Document.6.0">
                    <p:embed/>
                  </p:oleObj>
                </mc:Choice>
                <mc:Fallback>
                  <p:oleObj name="CS ChemDraw Drawing" r:id="rId7" imgW="2953725" imgH="917622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365477" y="1021992"/>
                          <a:ext cx="3544470" cy="110114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4973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21. 10. .2023.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F663A-8442-4FA9-B5B4-503033E9DF81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1EFBE7-3853-46A8-AE95-FE911D973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5EBDCCA-56C3-4CA0-95A7-BEC635EF4E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5126457"/>
              </p:ext>
            </p:extLst>
          </p:nvPr>
        </p:nvGraphicFramePr>
        <p:xfrm>
          <a:off x="2744043" y="1697251"/>
          <a:ext cx="7405688" cy="343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4" name="CS ChemDraw Drawing" r:id="rId3" imgW="6170688" imgH="2865120" progId="ChemDraw.Document.6.0">
                  <p:embed/>
                </p:oleObj>
              </mc:Choice>
              <mc:Fallback>
                <p:oleObj name="CS ChemDraw Drawing" r:id="rId3" imgW="6170688" imgH="286512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44043" y="1697251"/>
                        <a:ext cx="7405688" cy="3438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586E0B63-6D29-4A61-AE75-17A0450F5410}"/>
              </a:ext>
            </a:extLst>
          </p:cNvPr>
          <p:cNvSpPr/>
          <p:nvPr/>
        </p:nvSpPr>
        <p:spPr>
          <a:xfrm>
            <a:off x="334438" y="5382567"/>
            <a:ext cx="220445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i="1" dirty="0"/>
              <a:t>Nature</a:t>
            </a:r>
            <a:r>
              <a:rPr lang="hr-HR" sz="1400" dirty="0"/>
              <a:t> </a:t>
            </a:r>
            <a:r>
              <a:rPr lang="nl-NL" sz="1400" b="1" dirty="0"/>
              <a:t>461</a:t>
            </a:r>
            <a:r>
              <a:rPr lang="nl-NL" sz="1400" dirty="0"/>
              <a:t> </a:t>
            </a:r>
            <a:r>
              <a:rPr lang="hr-HR" sz="1400" dirty="0"/>
              <a:t>(</a:t>
            </a:r>
            <a:r>
              <a:rPr lang="nl-NL" sz="1400" dirty="0"/>
              <a:t>2009</a:t>
            </a:r>
            <a:r>
              <a:rPr lang="hr-HR" sz="1400" dirty="0"/>
              <a:t>)  968-971</a:t>
            </a:r>
          </a:p>
          <a:p>
            <a:endParaRPr lang="hr-HR" dirty="0"/>
          </a:p>
          <a:p>
            <a:r>
              <a:rPr lang="hr-HR" dirty="0"/>
              <a:t>Eric N. Jacobsen</a:t>
            </a:r>
            <a:r>
              <a:rPr lang="hr-HR" sz="1400" dirty="0"/>
              <a:t> </a:t>
            </a:r>
            <a:br>
              <a:rPr lang="hr-HR" sz="1400" dirty="0"/>
            </a:br>
            <a:endParaRPr lang="hr-HR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E0E8-0F65-460A-A29A-244B4AD39F8E}"/>
              </a:ext>
            </a:extLst>
          </p:cNvPr>
          <p:cNvSpPr/>
          <p:nvPr/>
        </p:nvSpPr>
        <p:spPr>
          <a:xfrm>
            <a:off x="334438" y="266159"/>
            <a:ext cx="3997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Catalytic asymmetric Strecker syntheses</a:t>
            </a:r>
          </a:p>
        </p:txBody>
      </p:sp>
    </p:spTree>
    <p:extLst>
      <p:ext uri="{BB962C8B-B14F-4D97-AF65-F5344CB8AC3E}">
        <p14:creationId xmlns:p14="http://schemas.microsoft.com/office/powerpoint/2010/main" val="1961962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D870BF-C675-44D2-902A-ED679510B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953ED8-AA94-419E-8091-A97639EC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70A01-0BD6-4F8D-AA6D-FEE7F217B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13</a:t>
            </a:fld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E0B4B1-C35C-4068-912B-1E4A3F8722BA}"/>
              </a:ext>
            </a:extLst>
          </p:cNvPr>
          <p:cNvSpPr/>
          <p:nvPr/>
        </p:nvSpPr>
        <p:spPr>
          <a:xfrm>
            <a:off x="295383" y="213548"/>
            <a:ext cx="4505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lectrophilic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alkylations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of glycine derivatives</a:t>
            </a:r>
            <a:endParaRPr lang="hr-H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566A0E-FA00-46DA-8610-86F5C7FFF73A}"/>
              </a:ext>
            </a:extLst>
          </p:cNvPr>
          <p:cNvSpPr/>
          <p:nvPr/>
        </p:nvSpPr>
        <p:spPr>
          <a:xfrm>
            <a:off x="156382" y="5751899"/>
            <a:ext cx="27335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i="1" dirty="0"/>
              <a:t>Acc. Chem. Res</a:t>
            </a:r>
            <a:r>
              <a:rPr lang="hr-HR" sz="1400" dirty="0"/>
              <a:t>. </a:t>
            </a:r>
            <a:r>
              <a:rPr lang="hr-HR" sz="1400" b="1" dirty="0"/>
              <a:t>37</a:t>
            </a:r>
            <a:r>
              <a:rPr lang="hr-HR" sz="1400" dirty="0"/>
              <a:t> (2004) 506–517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B8E0ABE-1C1C-4922-BA2D-208A8416A1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406757"/>
              </p:ext>
            </p:extLst>
          </p:nvPr>
        </p:nvGraphicFramePr>
        <p:xfrm>
          <a:off x="2092325" y="1558925"/>
          <a:ext cx="7527925" cy="374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2" name="CS ChemDraw Drawing" r:id="rId3" imgW="6274368" imgH="3116724" progId="ChemDraw.Document.6.0">
                  <p:embed/>
                </p:oleObj>
              </mc:Choice>
              <mc:Fallback>
                <p:oleObj name="CS ChemDraw Drawing" r:id="rId3" imgW="6274368" imgH="311672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92325" y="1558925"/>
                        <a:ext cx="7527925" cy="3740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CEB2717-A9DC-494D-A26A-BF85BA20AB6C}"/>
              </a:ext>
            </a:extLst>
          </p:cNvPr>
          <p:cNvSpPr/>
          <p:nvPr/>
        </p:nvSpPr>
        <p:spPr>
          <a:xfrm>
            <a:off x="7854951" y="3259723"/>
            <a:ext cx="20907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600" dirty="0">
                <a:solidFill>
                  <a:schemeClr val="accent3">
                    <a:lumMod val="75000"/>
                  </a:schemeClr>
                </a:solidFill>
              </a:rPr>
              <a:t>Phase-Transfer Catalyst</a:t>
            </a:r>
          </a:p>
        </p:txBody>
      </p:sp>
    </p:spTree>
    <p:extLst>
      <p:ext uri="{BB962C8B-B14F-4D97-AF65-F5344CB8AC3E}">
        <p14:creationId xmlns:p14="http://schemas.microsoft.com/office/powerpoint/2010/main" val="74225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94792-25BD-449A-8449-6971FEEA0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DE382B-9EC7-4076-B1F2-4C4B78F75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43DB3-6FD5-4BFD-AA31-7C4F66B0C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14</a:t>
            </a:fld>
            <a:endParaRPr lang="hr-H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7881AE-8068-4534-A2F6-8790360DAACD}"/>
              </a:ext>
            </a:extLst>
          </p:cNvPr>
          <p:cNvSpPr/>
          <p:nvPr/>
        </p:nvSpPr>
        <p:spPr>
          <a:xfrm>
            <a:off x="315074" y="291030"/>
            <a:ext cx="4036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Asymmetric Hydrogenation of </a:t>
            </a:r>
            <a:r>
              <a:rPr lang="hr-HR" b="1" dirty="0">
                <a:solidFill>
                  <a:schemeClr val="accent2">
                    <a:lumMod val="75000"/>
                  </a:schemeClr>
                </a:solidFill>
              </a:rPr>
              <a:t>Enamides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0425992-7CC9-41B1-B48B-2A1EC42504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213976"/>
              </p:ext>
            </p:extLst>
          </p:nvPr>
        </p:nvGraphicFramePr>
        <p:xfrm>
          <a:off x="2158435" y="1696372"/>
          <a:ext cx="6616858" cy="2841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5" name="CS ChemDraw Drawing" r:id="rId3" imgW="5514048" imgH="2368238" progId="ChemDraw.Document.6.0">
                  <p:embed/>
                </p:oleObj>
              </mc:Choice>
              <mc:Fallback>
                <p:oleObj name="CS ChemDraw Drawing" r:id="rId3" imgW="5514048" imgH="236823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58435" y="1696372"/>
                        <a:ext cx="6616858" cy="28418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283C02DA-BB64-4556-86D6-20C68698EE00}"/>
              </a:ext>
            </a:extLst>
          </p:cNvPr>
          <p:cNvSpPr/>
          <p:nvPr/>
        </p:nvSpPr>
        <p:spPr>
          <a:xfrm>
            <a:off x="315074" y="5389480"/>
            <a:ext cx="33314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i="1" dirty="0"/>
              <a:t>Angew. Chem. Int. Ed</a:t>
            </a:r>
            <a:r>
              <a:rPr lang="de-DE" sz="1400" dirty="0"/>
              <a:t>. </a:t>
            </a:r>
            <a:r>
              <a:rPr lang="de-DE" sz="1400" b="1" dirty="0"/>
              <a:t>41</a:t>
            </a:r>
            <a:r>
              <a:rPr lang="de-DE" sz="1400" dirty="0"/>
              <a:t> (2002) 1998-2007</a:t>
            </a:r>
            <a:endParaRPr lang="hr-HR" sz="1400" dirty="0"/>
          </a:p>
          <a:p>
            <a:endParaRPr lang="hr-HR" sz="1600" dirty="0"/>
          </a:p>
          <a:p>
            <a:r>
              <a:rPr lang="hr-HR" dirty="0"/>
              <a:t>William S. Knowles</a:t>
            </a:r>
          </a:p>
        </p:txBody>
      </p:sp>
    </p:spTree>
    <p:extLst>
      <p:ext uri="{BB962C8B-B14F-4D97-AF65-F5344CB8AC3E}">
        <p14:creationId xmlns:p14="http://schemas.microsoft.com/office/powerpoint/2010/main" val="746722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2F0F37-6443-4C87-9CF1-1ED61C2DD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2859BA-422C-4A4F-813A-A51E5BD6D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B4117-1CDF-4FC7-9225-88E7CBF06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15</a:t>
            </a:fld>
            <a:endParaRPr lang="hr-H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224373-A4DD-4BF8-980C-7BA37598BF40}"/>
              </a:ext>
            </a:extLst>
          </p:cNvPr>
          <p:cNvSpPr/>
          <p:nvPr/>
        </p:nvSpPr>
        <p:spPr>
          <a:xfrm>
            <a:off x="308838" y="380819"/>
            <a:ext cx="7036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symmetric alkylation of the chiral Ni(II) complex of glycine</a:t>
            </a:r>
            <a:r>
              <a:rPr lang="hr-HR" b="1" dirty="0">
                <a:solidFill>
                  <a:schemeClr val="accent2">
                    <a:lumMod val="50000"/>
                  </a:schemeClr>
                </a:solidFill>
              </a:rPr>
              <a:t> Schiff bases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85468EF-6603-4CDC-A8D6-CFA2DE8194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079510"/>
              </p:ext>
            </p:extLst>
          </p:nvPr>
        </p:nvGraphicFramePr>
        <p:xfrm>
          <a:off x="2128838" y="1470025"/>
          <a:ext cx="7527925" cy="427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3" name="CS ChemDraw Drawing" r:id="rId3" imgW="6274368" imgH="3558396" progId="ChemDraw.Document.6.0">
                  <p:embed/>
                </p:oleObj>
              </mc:Choice>
              <mc:Fallback>
                <p:oleObj name="CS ChemDraw Drawing" r:id="rId3" imgW="6274368" imgH="355839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8838" y="1470025"/>
                        <a:ext cx="7527925" cy="427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6147FC8E-648E-4AD8-9664-5B901FA7D612}"/>
              </a:ext>
            </a:extLst>
          </p:cNvPr>
          <p:cNvSpPr/>
          <p:nvPr/>
        </p:nvSpPr>
        <p:spPr>
          <a:xfrm>
            <a:off x="388717" y="5701427"/>
            <a:ext cx="27406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J. Org. Chem. </a:t>
            </a:r>
            <a:r>
              <a:rPr lang="en-US" sz="1400" b="1" dirty="0"/>
              <a:t>79</a:t>
            </a:r>
            <a:r>
              <a:rPr lang="en-US" sz="1400" dirty="0"/>
              <a:t> (2014) 7872−7879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992431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3EF51E-C1BE-467E-BD3D-462C904B9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83B8A2-063F-4531-A20F-62E331808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4154B-E1E6-43D7-AB1A-FAC710AA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16</a:t>
            </a:fld>
            <a:endParaRPr lang="hr-H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AD40E9-106C-4B2C-986B-FE75C96F28AA}"/>
              </a:ext>
            </a:extLst>
          </p:cNvPr>
          <p:cNvSpPr/>
          <p:nvPr/>
        </p:nvSpPr>
        <p:spPr>
          <a:xfrm>
            <a:off x="308838" y="380819"/>
            <a:ext cx="177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solidFill>
                  <a:schemeClr val="accent2">
                    <a:lumMod val="50000"/>
                  </a:schemeClr>
                </a:solidFill>
              </a:rPr>
              <a:t>Redox chemistry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ED1C6B3-C944-412D-8F0B-69D3D5A049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119046"/>
              </p:ext>
            </p:extLst>
          </p:nvPr>
        </p:nvGraphicFramePr>
        <p:xfrm>
          <a:off x="7176308" y="1052948"/>
          <a:ext cx="2182812" cy="286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8" name="CS ChemDraw Drawing" r:id="rId3" imgW="1819869" imgH="2383599" progId="ChemDraw.Document.6.0">
                  <p:embed/>
                </p:oleObj>
              </mc:Choice>
              <mc:Fallback>
                <p:oleObj name="CS ChemDraw Drawing" r:id="rId3" imgW="1819869" imgH="2383599" progId="ChemDraw.Document.6.0">
                  <p:embed/>
                  <p:pic>
                    <p:nvPicPr>
                      <p:cNvPr id="138" name="Object 137">
                        <a:extLst>
                          <a:ext uri="{FF2B5EF4-FFF2-40B4-BE49-F238E27FC236}">
                            <a16:creationId xmlns:a16="http://schemas.microsoft.com/office/drawing/2014/main" id="{CF5BBEA1-2232-48C6-A13F-EA8DC8DC13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76308" y="1052948"/>
                        <a:ext cx="2182812" cy="2860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B4CFE77-D0F6-45EE-91E2-2935B17552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933708"/>
              </p:ext>
            </p:extLst>
          </p:nvPr>
        </p:nvGraphicFramePr>
        <p:xfrm>
          <a:off x="9900458" y="2046723"/>
          <a:ext cx="1590675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9" name="CS ChemDraw Drawing" r:id="rId5" imgW="1325667" imgH="958557" progId="ChemDraw.Document.6.0">
                  <p:embed/>
                </p:oleObj>
              </mc:Choice>
              <mc:Fallback>
                <p:oleObj name="CS ChemDraw Drawing" r:id="rId5" imgW="1325667" imgH="958557" progId="ChemDraw.Document.6.0">
                  <p:embed/>
                  <p:pic>
                    <p:nvPicPr>
                      <p:cNvPr id="139" name="Object 138">
                        <a:extLst>
                          <a:ext uri="{FF2B5EF4-FFF2-40B4-BE49-F238E27FC236}">
                            <a16:creationId xmlns:a16="http://schemas.microsoft.com/office/drawing/2014/main" id="{8E363095-CB00-4364-ACA6-240AE7E579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0458" y="2046723"/>
                        <a:ext cx="1590675" cy="114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7013A7A8-CFB1-4A76-A6BE-220F125361F9}"/>
              </a:ext>
            </a:extLst>
          </p:cNvPr>
          <p:cNvGrpSpPr/>
          <p:nvPr/>
        </p:nvGrpSpPr>
        <p:grpSpPr>
          <a:xfrm>
            <a:off x="565150" y="1711325"/>
            <a:ext cx="5683250" cy="1820863"/>
            <a:chOff x="483870" y="1044464"/>
            <a:chExt cx="5683250" cy="18208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5FF14E-89E3-4B45-B778-20F7098E4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5973" t="58086" r="36074" b="28663"/>
            <a:stretch/>
          </p:blipFill>
          <p:spPr>
            <a:xfrm flipV="1">
              <a:off x="3295640" y="2596751"/>
              <a:ext cx="547821" cy="234383"/>
            </a:xfrm>
            <a:prstGeom prst="rect">
              <a:avLst/>
            </a:prstGeom>
          </p:spPr>
        </p:pic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B39E8149-ECDA-4B47-A5FF-1D8EFD2F4F8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2212204"/>
                </p:ext>
              </p:extLst>
            </p:nvPr>
          </p:nvGraphicFramePr>
          <p:xfrm>
            <a:off x="483870" y="1044464"/>
            <a:ext cx="5683250" cy="1820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80" name="CS ChemDraw Drawing" r:id="rId8" imgW="4736592" imgH="1517999" progId="ChemDraw.Document.6.0">
                    <p:embed/>
                  </p:oleObj>
                </mc:Choice>
                <mc:Fallback>
                  <p:oleObj name="CS ChemDraw Drawing" r:id="rId8" imgW="4736592" imgH="1517999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83870" y="1044464"/>
                          <a:ext cx="5683250" cy="18208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1AB1B1E-44E3-47A6-A864-23C05B142325}"/>
              </a:ext>
            </a:extLst>
          </p:cNvPr>
          <p:cNvSpPr/>
          <p:nvPr/>
        </p:nvSpPr>
        <p:spPr>
          <a:xfrm>
            <a:off x="564490" y="5699817"/>
            <a:ext cx="24657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sz="1400" i="1" dirty="0"/>
              <a:t>Org. Lett. </a:t>
            </a:r>
            <a:r>
              <a:rPr lang="nn-NO" sz="1400" b="1" dirty="0"/>
              <a:t>21</a:t>
            </a:r>
            <a:r>
              <a:rPr lang="nn-NO" sz="1400" dirty="0"/>
              <a:t> (2019) 3086–3092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940131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9DC8D-2093-456F-93E9-DE08DD511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1" dirty="0"/>
              <a:t>Our contribution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C12F1-BAD1-4759-8F6B-2AF24FD2A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3DDC5-7117-41B2-B73C-795F44D1C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C77EB-E84E-4673-9ED7-128D721EC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0106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21. 10. .2023.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F663A-8442-4FA9-B5B4-503033E9DF81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853160"/>
              </p:ext>
            </p:extLst>
          </p:nvPr>
        </p:nvGraphicFramePr>
        <p:xfrm>
          <a:off x="274422" y="942849"/>
          <a:ext cx="4878558" cy="1854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0" name="CS ChemDraw Drawing" r:id="rId3" imgW="4435053" imgH="1685576" progId="ChemDraw.Document.6.0">
                  <p:embed/>
                </p:oleObj>
              </mc:Choice>
              <mc:Fallback>
                <p:oleObj name="CS ChemDraw Drawing" r:id="rId3" imgW="4435053" imgH="1685576" progId="ChemDraw.Document.6.0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4422" y="942849"/>
                        <a:ext cx="4878558" cy="1854134"/>
                      </a:xfrm>
                      <a:prstGeom prst="rect">
                        <a:avLst/>
                      </a:prstGeom>
                      <a:ln>
                        <a:solidFill>
                          <a:srgbClr val="12466B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1729947-677F-4B58-9294-275D21A0E1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264306"/>
              </p:ext>
            </p:extLst>
          </p:nvPr>
        </p:nvGraphicFramePr>
        <p:xfrm>
          <a:off x="6603624" y="429966"/>
          <a:ext cx="4614862" cy="309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1" name="CS ChemDraw Drawing" r:id="rId5" imgW="4614624" imgH="3098321" progId="ChemDraw.Document.6.0">
                  <p:embed/>
                </p:oleObj>
              </mc:Choice>
              <mc:Fallback>
                <p:oleObj name="CS ChemDraw Drawing" r:id="rId5" imgW="4614624" imgH="3098321" progId="ChemDraw.Document.6.0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1729947-677F-4B58-9294-275D21A0E1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3624" y="429966"/>
                        <a:ext cx="4614862" cy="309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DEF8FA2-2BEB-4972-A6C6-792B041BCA51}"/>
              </a:ext>
            </a:extLst>
          </p:cNvPr>
          <p:cNvSpPr/>
          <p:nvPr/>
        </p:nvSpPr>
        <p:spPr>
          <a:xfrm>
            <a:off x="149066" y="191693"/>
            <a:ext cx="51292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b="0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kumimoji="0" lang="hr-HR" b="0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 Math" panose="02040503050406030204" pitchFamily="18" charset="0"/>
              </a:rPr>
              <a:t>‑</a:t>
            </a:r>
            <a:r>
              <a:rPr kumimoji="0" lang="hr-HR" b="0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Substituted γ</a:t>
            </a:r>
            <a:r>
              <a:rPr kumimoji="0" lang="hr-HR" b="0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 Math" panose="02040503050406030204" pitchFamily="18" charset="0"/>
              </a:rPr>
              <a:t>‑</a:t>
            </a:r>
            <a:r>
              <a:rPr kumimoji="0" lang="hr-HR" b="0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Lactams from glutamic acid</a:t>
            </a:r>
            <a:endParaRPr kumimoji="0" lang="hr-HR" b="0" i="0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DDCDF7A-CBB2-428A-A9AF-DD7F272FA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8D8ECA-3195-4A8A-A86C-4ACD121FF021}"/>
              </a:ext>
            </a:extLst>
          </p:cNvPr>
          <p:cNvGrpSpPr/>
          <p:nvPr/>
        </p:nvGrpSpPr>
        <p:grpSpPr>
          <a:xfrm>
            <a:off x="131921" y="1577528"/>
            <a:ext cx="11542987" cy="4645400"/>
            <a:chOff x="131921" y="1577528"/>
            <a:chExt cx="11542987" cy="4645400"/>
          </a:xfrm>
        </p:grpSpPr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6C4C1936-070D-4846-9FCC-BBE7D54D61A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82030911"/>
                </p:ext>
              </p:extLst>
            </p:nvPr>
          </p:nvGraphicFramePr>
          <p:xfrm>
            <a:off x="1446767" y="3429000"/>
            <a:ext cx="8988425" cy="2028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2" name="CS ChemDraw Drawing" r:id="rId7" imgW="7491700" imgH="1690266" progId="ChemDraw.Document.6.0">
                    <p:embed/>
                  </p:oleObj>
                </mc:Choice>
                <mc:Fallback>
                  <p:oleObj name="CS ChemDraw Drawing" r:id="rId7" imgW="7491700" imgH="1690266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446767" y="3429000"/>
                          <a:ext cx="8988425" cy="2028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D3ED2F3-63A6-43A0-B7BF-7063D32B9A15}"/>
                </a:ext>
              </a:extLst>
            </p:cNvPr>
            <p:cNvSpPr/>
            <p:nvPr/>
          </p:nvSpPr>
          <p:spPr>
            <a:xfrm>
              <a:off x="131921" y="5915151"/>
              <a:ext cx="674241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J. Suć Sajko</a:t>
              </a: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V. Ljoljić Bilić, I. Kosalec, I. Jerić </a:t>
              </a:r>
              <a:r>
                <a:rPr kumimoji="0" lang="hr-HR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ACS Comb. Sci.</a:t>
              </a: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(2019) 28−34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AB9A5C-DA46-42D5-980F-8BF74815B8E1}"/>
                </a:ext>
              </a:extLst>
            </p:cNvPr>
            <p:cNvSpPr txBox="1"/>
            <p:nvPr/>
          </p:nvSpPr>
          <p:spPr>
            <a:xfrm>
              <a:off x="7638328" y="1577528"/>
              <a:ext cx="40365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72B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potent compound with antibiofilm activity against </a:t>
              </a: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72B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Staphylococcus aureus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72B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identified.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72B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52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21. 10. .2023.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F663A-8442-4FA9-B5B4-503033E9DF81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1396238"/>
              </p:ext>
            </p:extLst>
          </p:nvPr>
        </p:nvGraphicFramePr>
        <p:xfrm>
          <a:off x="6605834" y="1511653"/>
          <a:ext cx="4708525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8" name="CS ChemDraw Drawing" r:id="rId3" imgW="3924288" imgH="860916" progId="ChemDraw.Document.6.0">
                  <p:embed/>
                </p:oleObj>
              </mc:Choice>
              <mc:Fallback>
                <p:oleObj name="CS ChemDraw Drawing" r:id="rId3" imgW="3924288" imgH="860916" progId="ChemDraw.Document.6.0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05834" y="1511653"/>
                        <a:ext cx="4708525" cy="1030287"/>
                      </a:xfrm>
                      <a:prstGeom prst="rect">
                        <a:avLst/>
                      </a:prstGeom>
                      <a:ln>
                        <a:solidFill>
                          <a:srgbClr val="12466B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EDCBE69-3FE4-434B-AE39-F44C0E807EDB}"/>
              </a:ext>
            </a:extLst>
          </p:cNvPr>
          <p:cNvSpPr/>
          <p:nvPr/>
        </p:nvSpPr>
        <p:spPr>
          <a:xfrm>
            <a:off x="108747" y="109378"/>
            <a:ext cx="8297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b="0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hr-HR" b="0" i="0" strike="noStrike" kern="1200" cap="none" spc="0" normalizeH="0" baseline="3000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</a:t>
            </a:r>
            <a:r>
              <a:rPr kumimoji="0" lang="hr-HR" b="0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-Substituted 1,2-Diazetidin-3-ones (</a:t>
            </a:r>
            <a:r>
              <a:rPr kumimoji="0" lang="en-US" b="0" i="0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aza</a:t>
            </a: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  <a:sym typeface="Symbol" panose="05050102010706020507" pitchFamily="18" charset="2"/>
              </a:rPr>
              <a:t>b</a:t>
            </a: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-</a:t>
            </a: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lactams</a:t>
            </a:r>
            <a:r>
              <a:rPr kumimoji="0" lang="hr-HR" b="0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</a:t>
            </a:r>
            <a:r>
              <a:rPr kumimoji="0" lang="hr-HR" b="0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  <a:sym typeface="Symbol" panose="05050102010706020507" pitchFamily="18" charset="2"/>
              </a:rPr>
              <a:t>a</a:t>
            </a: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-</a:t>
            </a:r>
            <a:r>
              <a:rPr kumimoji="0" lang="en-US" b="0" i="0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hydrazino</a:t>
            </a: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acids</a:t>
            </a:r>
            <a:endParaRPr kumimoji="0" lang="en-GB" b="0" i="0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9FEA9F-1443-4DD0-AC1B-D435345AF87B}"/>
              </a:ext>
            </a:extLst>
          </p:cNvPr>
          <p:cNvGrpSpPr/>
          <p:nvPr/>
        </p:nvGrpSpPr>
        <p:grpSpPr>
          <a:xfrm>
            <a:off x="296474" y="1103430"/>
            <a:ext cx="5232073" cy="1958758"/>
            <a:chOff x="296474" y="1103430"/>
            <a:chExt cx="5232073" cy="1958758"/>
          </a:xfrm>
        </p:grpSpPr>
        <p:graphicFrame>
          <p:nvGraphicFramePr>
            <p:cNvPr id="23" name="Object 22">
              <a:extLst>
                <a:ext uri="{FF2B5EF4-FFF2-40B4-BE49-F238E27FC236}">
                  <a16:creationId xmlns:a16="http://schemas.microsoft.com/office/drawing/2014/main" id="{1B15F122-BCB7-4FA6-933F-FB999D8CF33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67286717"/>
                </p:ext>
              </p:extLst>
            </p:nvPr>
          </p:nvGraphicFramePr>
          <p:xfrm>
            <a:off x="435421" y="1103430"/>
            <a:ext cx="4787713" cy="15816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49" name="CS ChemDraw Drawing" r:id="rId5" imgW="3989952" imgH="1318404" progId="ChemDraw.Document.6.0">
                    <p:embed/>
                  </p:oleObj>
                </mc:Choice>
                <mc:Fallback>
                  <p:oleObj name="CS ChemDraw Drawing" r:id="rId5" imgW="3989952" imgH="1318404" progId="ChemDraw.Document.6.0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:a16="http://schemas.microsoft.com/office/drawing/2014/main" id="{1B15F122-BCB7-4FA6-933F-FB999D8CF33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35421" y="1103430"/>
                          <a:ext cx="4787713" cy="158161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AA1F8F7-4CB5-4203-855C-8020F92D3DD7}"/>
                </a:ext>
              </a:extLst>
            </p:cNvPr>
            <p:cNvSpPr/>
            <p:nvPr/>
          </p:nvSpPr>
          <p:spPr>
            <a:xfrm>
              <a:off x="296474" y="2754411"/>
              <a:ext cx="523207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S.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Gedey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J. Van der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Eycken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F.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Fülöp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Org. Lett.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(2002) 1967–1969 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B64D3-A8C0-424C-88B9-60BA991D8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252751B-053A-4789-9087-E3A4D13EB63F}"/>
              </a:ext>
            </a:extLst>
          </p:cNvPr>
          <p:cNvGrpSpPr/>
          <p:nvPr/>
        </p:nvGrpSpPr>
        <p:grpSpPr>
          <a:xfrm>
            <a:off x="108747" y="3795713"/>
            <a:ext cx="11778453" cy="2491087"/>
            <a:chOff x="108747" y="3795713"/>
            <a:chExt cx="11778453" cy="2491087"/>
          </a:xfrm>
        </p:grpSpPr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535D0788-1C01-4BC8-AAC1-5396E951D30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9770741"/>
                </p:ext>
              </p:extLst>
            </p:nvPr>
          </p:nvGraphicFramePr>
          <p:xfrm>
            <a:off x="298450" y="3795713"/>
            <a:ext cx="11588750" cy="1757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50" name="CS ChemDraw Drawing" r:id="rId7" imgW="9659041" imgH="1464698" progId="ChemDraw.Document.6.0">
                    <p:embed/>
                  </p:oleObj>
                </mc:Choice>
                <mc:Fallback>
                  <p:oleObj name="CS ChemDraw Drawing" r:id="rId7" imgW="9659041" imgH="1464698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98450" y="3795713"/>
                          <a:ext cx="11588750" cy="1757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999A91E-9299-4DDE-8088-B8938748BB3A}"/>
                </a:ext>
              </a:extLst>
            </p:cNvPr>
            <p:cNvSpPr/>
            <p:nvPr/>
          </p:nvSpPr>
          <p:spPr>
            <a:xfrm>
              <a:off x="108747" y="5979023"/>
              <a:ext cx="450128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J. Suć Sajko, </a:t>
              </a: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I. Jerić, </a:t>
              </a:r>
              <a:r>
                <a:rPr kumimoji="0" lang="hr-HR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J. Org. Chem.</a:t>
              </a: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87</a:t>
              </a: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(2022) 7076-7084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63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63598" y="42311"/>
            <a:ext cx="11459955" cy="6206371"/>
            <a:chOff x="263598" y="42311"/>
            <a:chExt cx="11459955" cy="6206371"/>
          </a:xfrm>
        </p:grpSpPr>
        <p:grpSp>
          <p:nvGrpSpPr>
            <p:cNvPr id="11" name="Group 10"/>
            <p:cNvGrpSpPr/>
            <p:nvPr/>
          </p:nvGrpSpPr>
          <p:grpSpPr>
            <a:xfrm>
              <a:off x="263598" y="818446"/>
              <a:ext cx="11459955" cy="5430236"/>
              <a:chOff x="263598" y="818446"/>
              <a:chExt cx="11459955" cy="5430236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263598" y="818446"/>
                <a:ext cx="11459955" cy="1054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2500"/>
                  </a:lnSpc>
                </a:pPr>
                <a:r>
                  <a:rPr lang="en-US" sz="1600" dirty="0">
                    <a:solidFill>
                      <a:srgbClr val="1B3651"/>
                    </a:solidFill>
                  </a:rPr>
                  <a:t>Through the natural selection process, living organisms have developed highly sophisticated </a:t>
                </a:r>
                <a:r>
                  <a:rPr lang="en-US" sz="1600" b="1" dirty="0">
                    <a:solidFill>
                      <a:srgbClr val="1B3651"/>
                    </a:solidFill>
                  </a:rPr>
                  <a:t>STRUCTURES</a:t>
                </a:r>
                <a:r>
                  <a:rPr lang="en-US" sz="1600" dirty="0">
                    <a:solidFill>
                      <a:srgbClr val="1B3651"/>
                    </a:solidFill>
                  </a:rPr>
                  <a:t>, </a:t>
                </a:r>
                <a:r>
                  <a:rPr lang="en-US" sz="1600" b="1" dirty="0">
                    <a:solidFill>
                      <a:srgbClr val="1B3651"/>
                    </a:solidFill>
                  </a:rPr>
                  <a:t>MATERIALS</a:t>
                </a:r>
                <a:r>
                  <a:rPr lang="en-US" sz="1600" dirty="0">
                    <a:solidFill>
                      <a:srgbClr val="1B3651"/>
                    </a:solidFill>
                  </a:rPr>
                  <a:t> and </a:t>
                </a:r>
                <a:r>
                  <a:rPr lang="en-US" sz="1600" b="1" dirty="0">
                    <a:solidFill>
                      <a:srgbClr val="1B3651"/>
                    </a:solidFill>
                  </a:rPr>
                  <a:t>PROCESSES</a:t>
                </a:r>
                <a:r>
                  <a:rPr lang="en-US" sz="1600" dirty="0">
                    <a:solidFill>
                      <a:srgbClr val="1B3651"/>
                    </a:solidFill>
                  </a:rPr>
                  <a:t>, well adapted for the interaction with other living organisms or responses to unfavorable and threatening environmental conditions.</a:t>
                </a: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3308751" y="1978133"/>
                <a:ext cx="5369649" cy="3347141"/>
                <a:chOff x="2505392" y="960310"/>
                <a:chExt cx="6890576" cy="475753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505392" y="960310"/>
                  <a:ext cx="6890576" cy="4757530"/>
                </a:xfrm>
                <a:prstGeom prst="rect">
                  <a:avLst/>
                </a:prstGeom>
              </p:spPr>
            </p:pic>
            <p:sp>
              <p:nvSpPr>
                <p:cNvPr id="7" name="Oval 6"/>
                <p:cNvSpPr/>
                <p:nvPr/>
              </p:nvSpPr>
              <p:spPr>
                <a:xfrm>
                  <a:off x="4985606" y="2945073"/>
                  <a:ext cx="2650263" cy="1168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n w="0"/>
                      <a:solidFill>
                        <a:srgbClr val="1B365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Biopolymers</a:t>
                  </a:r>
                  <a:endParaRPr lang="en-GB" dirty="0">
                    <a:solidFill>
                      <a:srgbClr val="1B3651"/>
                    </a:solidFill>
                  </a:endParaRPr>
                </a:p>
              </p:txBody>
            </p:sp>
          </p:grpSp>
          <p:sp>
            <p:nvSpPr>
              <p:cNvPr id="8" name="Title 5"/>
              <p:cNvSpPr txBox="1">
                <a:spLocks/>
              </p:cNvSpPr>
              <p:nvPr/>
            </p:nvSpPr>
            <p:spPr>
              <a:xfrm>
                <a:off x="1354715" y="5769470"/>
                <a:ext cx="9277721" cy="47921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85000"/>
                  </a:lnSpc>
                  <a:spcBef>
                    <a:spcPct val="0"/>
                  </a:spcBef>
                  <a:buNone/>
                  <a:defRPr sz="4800" kern="1200" spc="-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600" dirty="0">
                    <a:solidFill>
                      <a:srgbClr val="1B36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Life as we know requires three basic types of polymers: </a:t>
                </a:r>
                <a:r>
                  <a:rPr lang="en-US" sz="1600" b="1" dirty="0">
                    <a:solidFill>
                      <a:srgbClr val="1B36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proteins, polysaccharides, </a:t>
                </a:r>
                <a:r>
                  <a:rPr lang="en-US" sz="1600" dirty="0">
                    <a:solidFill>
                      <a:srgbClr val="1B36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en-US" sz="1600" b="1" dirty="0">
                    <a:solidFill>
                      <a:srgbClr val="1B36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polynucleotides.</a:t>
                </a:r>
                <a:endParaRPr lang="en-GB" sz="1600" dirty="0">
                  <a:solidFill>
                    <a:srgbClr val="1B3651"/>
                  </a:solidFill>
                </a:endParaRPr>
              </a:p>
            </p:txBody>
          </p:sp>
        </p:grpSp>
        <p:sp>
          <p:nvSpPr>
            <p:cNvPr id="9" name="Title 4"/>
            <p:cNvSpPr txBox="1">
              <a:spLocks/>
            </p:cNvSpPr>
            <p:nvPr/>
          </p:nvSpPr>
          <p:spPr>
            <a:xfrm>
              <a:off x="263598" y="42311"/>
              <a:ext cx="2945520" cy="55403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b="1" dirty="0">
                  <a:solidFill>
                    <a:srgbClr val="1B3651"/>
                  </a:solidFill>
                </a:rPr>
                <a:t>Natural products</a:t>
              </a:r>
              <a:endParaRPr lang="hr-HR" sz="2400" b="1" dirty="0">
                <a:solidFill>
                  <a:srgbClr val="1B3651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SISK 8 _ Jerić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663A-8442-4FA9-B5B4-503033E9DF8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175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D84464-6FB4-42FC-B702-3C69DC491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21. 10. .2023.</a:t>
            </a:r>
            <a:endParaRPr kumimoji="0" lang="hr-HR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F67C61-B1D8-484A-8844-F7FD5210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53088A-7AF1-48E0-AE4F-22C529FE6DDE}" type="slidenum">
              <a:rPr kumimoji="0" lang="hr-H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r-H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F4A9716-FBE7-4988-96EA-92F2185EBE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0873817"/>
              </p:ext>
            </p:extLst>
          </p:nvPr>
        </p:nvGraphicFramePr>
        <p:xfrm>
          <a:off x="434114" y="827049"/>
          <a:ext cx="1430093" cy="870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2" name="CS ChemDraw Drawing" r:id="rId3" imgW="1191744" imgH="725482" progId="ChemDraw.Document.6.0">
                  <p:embed/>
                </p:oleObj>
              </mc:Choice>
              <mc:Fallback>
                <p:oleObj name="CS ChemDraw Drawing" r:id="rId3" imgW="1191744" imgH="725482" progId="ChemDraw.Document.6.0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F4A9716-FBE7-4988-96EA-92F2185EB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4114" y="827049"/>
                        <a:ext cx="1430093" cy="870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8B14804-6E7B-497D-84FB-44C89BE03558}"/>
              </a:ext>
            </a:extLst>
          </p:cNvPr>
          <p:cNvSpPr txBox="1"/>
          <p:nvPr/>
        </p:nvSpPr>
        <p:spPr>
          <a:xfrm>
            <a:off x="30306" y="146142"/>
            <a:ext cx="319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224F7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Further structural decoration: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4B30F5-6768-4122-AB2C-939CEA0A35F4}"/>
              </a:ext>
            </a:extLst>
          </p:cNvPr>
          <p:cNvGrpSpPr>
            <a:grpSpLocks noChangeAspect="1"/>
          </p:cNvGrpSpPr>
          <p:nvPr/>
        </p:nvGrpSpPr>
        <p:grpSpPr>
          <a:xfrm>
            <a:off x="1665288" y="2131933"/>
            <a:ext cx="9548812" cy="2409905"/>
            <a:chOff x="2331951" y="811133"/>
            <a:chExt cx="7957343" cy="200825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13F4A52-F3A3-4F70-AA8E-15C759E06174}"/>
                </a:ext>
              </a:extLst>
            </p:cNvPr>
            <p:cNvSpPr/>
            <p:nvPr/>
          </p:nvSpPr>
          <p:spPr>
            <a:xfrm>
              <a:off x="8425179" y="1814233"/>
              <a:ext cx="1102709" cy="69847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1DA58B1-5F71-4D07-A22F-791C1E0BB230}"/>
                </a:ext>
              </a:extLst>
            </p:cNvPr>
            <p:cNvSpPr/>
            <p:nvPr/>
          </p:nvSpPr>
          <p:spPr>
            <a:xfrm rot="478479">
              <a:off x="4799365" y="811133"/>
              <a:ext cx="1108475" cy="921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AFAED20-DFA8-46F6-B05D-EA2C7EF364CB}"/>
                </a:ext>
              </a:extLst>
            </p:cNvPr>
            <p:cNvSpPr/>
            <p:nvPr/>
          </p:nvSpPr>
          <p:spPr>
            <a:xfrm>
              <a:off x="3141663" y="924213"/>
              <a:ext cx="481781" cy="47338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BC4B3333-C9DF-4F98-86A3-6DB7CE29A0E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76973651"/>
                </p:ext>
              </p:extLst>
            </p:nvPr>
          </p:nvGraphicFramePr>
          <p:xfrm>
            <a:off x="2331951" y="824429"/>
            <a:ext cx="7957343" cy="19949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73" name="CS ChemDraw Drawing" r:id="rId5" imgW="7233117" imgH="1813497" progId="ChemDraw.Document.6.0">
                    <p:embed/>
                  </p:oleObj>
                </mc:Choice>
                <mc:Fallback>
                  <p:oleObj name="CS ChemDraw Drawing" r:id="rId5" imgW="7233117" imgH="1813497" progId="ChemDraw.Document.6.0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BC4B3333-C9DF-4F98-86A3-6DB7CE29A0E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331951" y="824429"/>
                          <a:ext cx="7957343" cy="19949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D81D5-3948-46C9-9D81-E53078B9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</p:spTree>
    <p:extLst>
      <p:ext uri="{BB962C8B-B14F-4D97-AF65-F5344CB8AC3E}">
        <p14:creationId xmlns:p14="http://schemas.microsoft.com/office/powerpoint/2010/main" val="279964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40063"/>
            <a:ext cx="6877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4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Carbohydrate-derived aldehydes in multicomponent reactions (MCRs)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224F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21. 10. .2023.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F663A-8442-4FA9-B5B4-503033E9DF81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1EFBE7-3853-46A8-AE95-FE911D973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15341C-8D49-48C3-AAE0-C9F6FFCB7211}"/>
              </a:ext>
            </a:extLst>
          </p:cNvPr>
          <p:cNvSpPr/>
          <p:nvPr/>
        </p:nvSpPr>
        <p:spPr>
          <a:xfrm>
            <a:off x="162330" y="5947711"/>
            <a:ext cx="7506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b="1" dirty="0"/>
              <a:t>K. Vlahoviček-Kahlina</a:t>
            </a:r>
            <a:r>
              <a:rPr lang="hr-HR" sz="1400" dirty="0"/>
              <a:t>, M. Vazdar, A. Jakas, V. Smrečki</a:t>
            </a:r>
            <a:r>
              <a:rPr lang="hr-HR" sz="1400" b="1" dirty="0"/>
              <a:t>, </a:t>
            </a:r>
            <a:r>
              <a:rPr lang="hr-HR" sz="1400" dirty="0"/>
              <a:t>I. Jerić,</a:t>
            </a:r>
            <a:r>
              <a:rPr lang="hr-HR" sz="1400" i="1" dirty="0"/>
              <a:t> J. Org. Chem</a:t>
            </a:r>
            <a:r>
              <a:rPr lang="hr-HR" sz="1400" dirty="0"/>
              <a:t>. </a:t>
            </a:r>
            <a:r>
              <a:rPr lang="hr-HR" sz="1400" b="1" dirty="0"/>
              <a:t>83</a:t>
            </a:r>
            <a:r>
              <a:rPr lang="hr-HR" sz="1400" dirty="0"/>
              <a:t> (2018) 13146-13156</a:t>
            </a:r>
            <a:endParaRPr lang="en-GB" sz="1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6D9DCB-B36A-43A9-A55A-3DDEED61A33A}"/>
              </a:ext>
            </a:extLst>
          </p:cNvPr>
          <p:cNvGrpSpPr/>
          <p:nvPr/>
        </p:nvGrpSpPr>
        <p:grpSpPr>
          <a:xfrm>
            <a:off x="1044137" y="1379653"/>
            <a:ext cx="5050828" cy="3524063"/>
            <a:chOff x="2618134" y="1466521"/>
            <a:chExt cx="5050828" cy="3524063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50E4C57-0F95-4814-91C8-35A2911BE71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954315" y="2257635"/>
              <a:ext cx="325708" cy="552426"/>
            </a:xfrm>
            <a:custGeom>
              <a:avLst/>
              <a:gdLst>
                <a:gd name="connsiteX0" fmla="*/ 76200 w 259080"/>
                <a:gd name="connsiteY0" fmla="*/ 76200 h 439420"/>
                <a:gd name="connsiteX1" fmla="*/ 99060 w 259080"/>
                <a:gd name="connsiteY1" fmla="*/ 264160 h 439420"/>
                <a:gd name="connsiteX2" fmla="*/ 0 w 259080"/>
                <a:gd name="connsiteY2" fmla="*/ 439420 h 439420"/>
                <a:gd name="connsiteX3" fmla="*/ 172720 w 259080"/>
                <a:gd name="connsiteY3" fmla="*/ 378460 h 439420"/>
                <a:gd name="connsiteX4" fmla="*/ 167640 w 259080"/>
                <a:gd name="connsiteY4" fmla="*/ 162560 h 439420"/>
                <a:gd name="connsiteX5" fmla="*/ 259080 w 259080"/>
                <a:gd name="connsiteY5" fmla="*/ 0 h 439420"/>
                <a:gd name="connsiteX6" fmla="*/ 76200 w 259080"/>
                <a:gd name="connsiteY6" fmla="*/ 76200 h 43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080" h="439420">
                  <a:moveTo>
                    <a:pt x="76200" y="76200"/>
                  </a:moveTo>
                  <a:lnTo>
                    <a:pt x="99060" y="264160"/>
                  </a:lnTo>
                  <a:lnTo>
                    <a:pt x="0" y="439420"/>
                  </a:lnTo>
                  <a:lnTo>
                    <a:pt x="172720" y="378460"/>
                  </a:lnTo>
                  <a:lnTo>
                    <a:pt x="167640" y="162560"/>
                  </a:lnTo>
                  <a:lnTo>
                    <a:pt x="259080" y="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C643072-112B-413B-9AB9-425C7116A2E4}"/>
                </a:ext>
              </a:extLst>
            </p:cNvPr>
            <p:cNvSpPr>
              <a:spLocks noChangeAspect="1"/>
            </p:cNvSpPr>
            <p:nvPr/>
          </p:nvSpPr>
          <p:spPr>
            <a:xfrm rot="4655219">
              <a:off x="3075735" y="4286060"/>
              <a:ext cx="325708" cy="552426"/>
            </a:xfrm>
            <a:custGeom>
              <a:avLst/>
              <a:gdLst>
                <a:gd name="connsiteX0" fmla="*/ 76200 w 259080"/>
                <a:gd name="connsiteY0" fmla="*/ 76200 h 439420"/>
                <a:gd name="connsiteX1" fmla="*/ 99060 w 259080"/>
                <a:gd name="connsiteY1" fmla="*/ 264160 h 439420"/>
                <a:gd name="connsiteX2" fmla="*/ 0 w 259080"/>
                <a:gd name="connsiteY2" fmla="*/ 439420 h 439420"/>
                <a:gd name="connsiteX3" fmla="*/ 172720 w 259080"/>
                <a:gd name="connsiteY3" fmla="*/ 378460 h 439420"/>
                <a:gd name="connsiteX4" fmla="*/ 167640 w 259080"/>
                <a:gd name="connsiteY4" fmla="*/ 162560 h 439420"/>
                <a:gd name="connsiteX5" fmla="*/ 259080 w 259080"/>
                <a:gd name="connsiteY5" fmla="*/ 0 h 439420"/>
                <a:gd name="connsiteX6" fmla="*/ 76200 w 259080"/>
                <a:gd name="connsiteY6" fmla="*/ 76200 h 43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080" h="439420">
                  <a:moveTo>
                    <a:pt x="76200" y="76200"/>
                  </a:moveTo>
                  <a:lnTo>
                    <a:pt x="99060" y="264160"/>
                  </a:lnTo>
                  <a:lnTo>
                    <a:pt x="0" y="439420"/>
                  </a:lnTo>
                  <a:lnTo>
                    <a:pt x="172720" y="378460"/>
                  </a:lnTo>
                  <a:lnTo>
                    <a:pt x="167640" y="162560"/>
                  </a:lnTo>
                  <a:lnTo>
                    <a:pt x="259080" y="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D61772-1027-4715-8023-CAB581770094}"/>
                </a:ext>
              </a:extLst>
            </p:cNvPr>
            <p:cNvSpPr txBox="1"/>
            <p:nvPr/>
          </p:nvSpPr>
          <p:spPr>
            <a:xfrm>
              <a:off x="6176246" y="3428677"/>
              <a:ext cx="14927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600" dirty="0"/>
                <a:t>Up to 89% yield</a:t>
              </a:r>
            </a:p>
            <a:p>
              <a:r>
                <a:rPr lang="hr-HR" sz="1600" dirty="0"/>
                <a:t>Up do 94:6 d.r.</a:t>
              </a:r>
            </a:p>
            <a:p>
              <a:r>
                <a:rPr lang="hr-HR" sz="1600" i="1" dirty="0"/>
                <a:t>S</a:t>
              </a:r>
              <a:r>
                <a:rPr lang="hr-HR" sz="1600" dirty="0"/>
                <a:t> configuration</a:t>
              </a:r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D79051F5-9456-4ABC-AA50-F54CCED20A0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48717493"/>
                </p:ext>
              </p:extLst>
            </p:nvPr>
          </p:nvGraphicFramePr>
          <p:xfrm>
            <a:off x="2618134" y="1466521"/>
            <a:ext cx="4899571" cy="3524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54" name="CS ChemDraw Drawing" r:id="rId3" imgW="4082976" imgH="2936719" progId="ChemDraw.Document.6.0">
                    <p:embed/>
                  </p:oleObj>
                </mc:Choice>
                <mc:Fallback>
                  <p:oleObj name="CS ChemDraw Drawing" r:id="rId3" imgW="4082976" imgH="2936719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618134" y="1466521"/>
                          <a:ext cx="4899571" cy="3524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FC57FC1-C960-4CE9-AE62-45B45CEDE6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638753"/>
              </p:ext>
            </p:extLst>
          </p:nvPr>
        </p:nvGraphicFramePr>
        <p:xfrm>
          <a:off x="7791864" y="1491044"/>
          <a:ext cx="3374009" cy="3701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5" name="CS ChemDraw Drawing" r:id="rId5" imgW="2811674" imgH="3084608" progId="ChemDraw.Document.6.0">
                  <p:embed/>
                </p:oleObj>
              </mc:Choice>
              <mc:Fallback>
                <p:oleObj name="CS ChemDraw Drawing" r:id="rId5" imgW="2811674" imgH="308460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91864" y="1491044"/>
                        <a:ext cx="3374009" cy="3701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937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08DA5-F2D3-4514-8A20-47EFF3DFB52A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21. 10. .2023.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1999" y="5360558"/>
            <a:ext cx="676819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K. Vlahoviček-Kahlina, 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Suć Sajko, I. Jerić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Int. J. Mol. Sci.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(2019) 6236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Vlahoviček-Kahlina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Štefanić, 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Vazdar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Jerić,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Chempluschem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(2020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838–844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Jakas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Višnjevac, 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Jerić,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Org. Chem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(2020), 3766-3787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Jakas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Ayyalasomayajula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Cudic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Jerić,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Glycoconjugate J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(2022) 587-597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8EFDEB7-D04B-4C00-89C1-EA48956C909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906588" y="654050"/>
          <a:ext cx="7993062" cy="357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5" name="CS ChemDraw Drawing" r:id="rId3" imgW="6659712" imgH="2978126" progId="ChemDraw.Document.6.0">
                  <p:embed/>
                </p:oleObj>
              </mc:Choice>
              <mc:Fallback>
                <p:oleObj name="CS ChemDraw Drawing" r:id="rId3" imgW="6659712" imgH="2978126" progId="ChemDraw.Document.6.0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8EFDEB7-D04B-4C00-89C1-EA48956C90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6588" y="654050"/>
                        <a:ext cx="7993062" cy="3573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1CFAE053-182F-4723-A405-9635CC690821}"/>
              </a:ext>
            </a:extLst>
          </p:cNvPr>
          <p:cNvGrpSpPr/>
          <p:nvPr/>
        </p:nvGrpSpPr>
        <p:grpSpPr>
          <a:xfrm>
            <a:off x="1544243" y="2158530"/>
            <a:ext cx="7942250" cy="2540939"/>
            <a:chOff x="1525582" y="2102422"/>
            <a:chExt cx="7942250" cy="254093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110D7B8-F511-4AB2-AE75-E95130DCC628}"/>
                </a:ext>
              </a:extLst>
            </p:cNvPr>
            <p:cNvGrpSpPr/>
            <p:nvPr/>
          </p:nvGrpSpPr>
          <p:grpSpPr>
            <a:xfrm>
              <a:off x="2520724" y="2102422"/>
              <a:ext cx="5863401" cy="338554"/>
              <a:chOff x="2520724" y="2102422"/>
              <a:chExt cx="5863401" cy="338554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133B37-FFA9-4172-98CB-67DBF09A0B95}"/>
                  </a:ext>
                </a:extLst>
              </p:cNvPr>
              <p:cNvSpPr txBox="1"/>
              <p:nvPr/>
            </p:nvSpPr>
            <p:spPr>
              <a:xfrm>
                <a:off x="3241576" y="2102422"/>
                <a:ext cx="655949" cy="3385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r-H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466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90:10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0604789-55AF-4D1F-AF91-10DE393AF16A}"/>
                  </a:ext>
                </a:extLst>
              </p:cNvPr>
              <p:cNvSpPr txBox="1"/>
              <p:nvPr/>
            </p:nvSpPr>
            <p:spPr>
              <a:xfrm>
                <a:off x="4770141" y="2102422"/>
                <a:ext cx="655949" cy="3385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r-H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466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80:20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13E05BD-6754-4342-98E6-69EEA8F5DB09}"/>
                  </a:ext>
                </a:extLst>
              </p:cNvPr>
              <p:cNvSpPr txBox="1"/>
              <p:nvPr/>
            </p:nvSpPr>
            <p:spPr>
              <a:xfrm>
                <a:off x="6211845" y="2102422"/>
                <a:ext cx="655949" cy="3385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r-H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466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75:25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96120C-C7DB-4B75-9FE9-F24D866743B1}"/>
                  </a:ext>
                </a:extLst>
              </p:cNvPr>
              <p:cNvSpPr txBox="1"/>
              <p:nvPr/>
            </p:nvSpPr>
            <p:spPr>
              <a:xfrm>
                <a:off x="7728176" y="2102422"/>
                <a:ext cx="655949" cy="3385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r-H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466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75:25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1D402D5-1BFD-4F7E-86D0-468ECCE238F0}"/>
                  </a:ext>
                </a:extLst>
              </p:cNvPr>
              <p:cNvSpPr txBox="1"/>
              <p:nvPr/>
            </p:nvSpPr>
            <p:spPr>
              <a:xfrm>
                <a:off x="2520724" y="2102422"/>
                <a:ext cx="478016" cy="3385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r-H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466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d.r.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DF2B977-C3BA-4DCA-A31C-189B05BAAC95}"/>
                </a:ext>
              </a:extLst>
            </p:cNvPr>
            <p:cNvGrpSpPr/>
            <p:nvPr/>
          </p:nvGrpSpPr>
          <p:grpSpPr>
            <a:xfrm>
              <a:off x="1525582" y="4304807"/>
              <a:ext cx="7942250" cy="338554"/>
              <a:chOff x="1525582" y="4304807"/>
              <a:chExt cx="7942250" cy="338554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DBC04CB-963D-4BC7-96F3-595A41CD032B}"/>
                  </a:ext>
                </a:extLst>
              </p:cNvPr>
              <p:cNvSpPr txBox="1"/>
              <p:nvPr/>
            </p:nvSpPr>
            <p:spPr>
              <a:xfrm>
                <a:off x="2267140" y="4304807"/>
                <a:ext cx="655949" cy="3385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r-H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466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90:10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AC8580-0B1E-48BC-9271-CE4F2F83751F}"/>
                  </a:ext>
                </a:extLst>
              </p:cNvPr>
              <p:cNvSpPr txBox="1"/>
              <p:nvPr/>
            </p:nvSpPr>
            <p:spPr>
              <a:xfrm>
                <a:off x="4142122" y="4304807"/>
                <a:ext cx="655949" cy="3385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r-H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466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90:10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6F47ED-5BCC-4D37-818D-E9E378B6E6B1}"/>
                  </a:ext>
                </a:extLst>
              </p:cNvPr>
              <p:cNvSpPr txBox="1"/>
              <p:nvPr/>
            </p:nvSpPr>
            <p:spPr>
              <a:xfrm>
                <a:off x="5671518" y="4304807"/>
                <a:ext cx="655949" cy="3385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r-H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466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55:45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DFDC584-DDAB-49C1-8820-8C9B3A94FE14}"/>
                  </a:ext>
                </a:extLst>
              </p:cNvPr>
              <p:cNvSpPr txBox="1"/>
              <p:nvPr/>
            </p:nvSpPr>
            <p:spPr>
              <a:xfrm>
                <a:off x="7200139" y="4304807"/>
                <a:ext cx="655949" cy="3385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r-H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466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55:45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5A7E57B-5FF2-434F-AB54-7410841F3724}"/>
                  </a:ext>
                </a:extLst>
              </p:cNvPr>
              <p:cNvSpPr txBox="1"/>
              <p:nvPr/>
            </p:nvSpPr>
            <p:spPr>
              <a:xfrm>
                <a:off x="8811883" y="4304807"/>
                <a:ext cx="655949" cy="3385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r-H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466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55:45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6300DAB-F862-445D-8F15-10284FDC0BCE}"/>
                  </a:ext>
                </a:extLst>
              </p:cNvPr>
              <p:cNvSpPr txBox="1"/>
              <p:nvPr/>
            </p:nvSpPr>
            <p:spPr>
              <a:xfrm>
                <a:off x="1525582" y="4304807"/>
                <a:ext cx="478016" cy="3385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r-H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466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d.r.</a:t>
                </a: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9B53250-4033-4E5D-BCEC-FA018D4E4A76}"/>
              </a:ext>
            </a:extLst>
          </p:cNvPr>
          <p:cNvSpPr txBox="1"/>
          <p:nvPr/>
        </p:nvSpPr>
        <p:spPr>
          <a:xfrm>
            <a:off x="94101" y="51722"/>
            <a:ext cx="2520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b="1" i="0" strike="noStrike" kern="1200" cap="none" spc="0" normalizeH="0" baseline="0" noProof="0" dirty="0">
                <a:ln>
                  <a:noFill/>
                </a:ln>
                <a:solidFill>
                  <a:srgbClr val="072B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Carbohydrate aldehydes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675A48-C5DC-455D-ACC1-8BEF636BB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</p:spTree>
    <p:extLst>
      <p:ext uri="{BB962C8B-B14F-4D97-AF65-F5344CB8AC3E}">
        <p14:creationId xmlns:p14="http://schemas.microsoft.com/office/powerpoint/2010/main" val="22664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D0DD2B-1F5E-4329-BE7C-55C91B69B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2185A3-B084-43C6-9AFD-591688D2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DAB23-7C1D-4951-84D5-391B5417A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23</a:t>
            </a:fld>
            <a:endParaRPr lang="hr-HR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82CA3F-F1AA-4195-9958-C04BBB2181BE}"/>
              </a:ext>
            </a:extLst>
          </p:cNvPr>
          <p:cNvGrpSpPr>
            <a:grpSpLocks noChangeAspect="1"/>
          </p:cNvGrpSpPr>
          <p:nvPr/>
        </p:nvGrpSpPr>
        <p:grpSpPr>
          <a:xfrm>
            <a:off x="3126238" y="903321"/>
            <a:ext cx="4933580" cy="2185033"/>
            <a:chOff x="200943" y="319817"/>
            <a:chExt cx="4571902" cy="20248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5022D7B-73B1-435D-87A4-EC9413611C25}"/>
                </a:ext>
              </a:extLst>
            </p:cNvPr>
            <p:cNvGrpSpPr/>
            <p:nvPr/>
          </p:nvGrpSpPr>
          <p:grpSpPr>
            <a:xfrm>
              <a:off x="3577458" y="468579"/>
              <a:ext cx="1195387" cy="1344043"/>
              <a:chOff x="4562076" y="468579"/>
              <a:chExt cx="1195387" cy="1344043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0C59AC5-FBCE-4918-B805-A7D4DE49F186}"/>
                  </a:ext>
                </a:extLst>
              </p:cNvPr>
              <p:cNvSpPr/>
              <p:nvPr/>
            </p:nvSpPr>
            <p:spPr>
              <a:xfrm>
                <a:off x="4612218" y="1527408"/>
                <a:ext cx="1095102" cy="2852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hr-HR" sz="1400" dirty="0">
                    <a:sym typeface="Symbol" panose="05050102010706020507" pitchFamily="18" charset="2"/>
                  </a:rPr>
                  <a:t></a:t>
                </a:r>
                <a:r>
                  <a:rPr lang="hr-HR" sz="1400" dirty="0"/>
                  <a:t>-amino acids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FDE8211-3D36-4371-A072-BD5B0254C02C}"/>
                  </a:ext>
                </a:extLst>
              </p:cNvPr>
              <p:cNvGrpSpPr/>
              <p:nvPr/>
            </p:nvGrpSpPr>
            <p:grpSpPr>
              <a:xfrm>
                <a:off x="4562076" y="468579"/>
                <a:ext cx="1195387" cy="1028700"/>
                <a:chOff x="5203221" y="500491"/>
                <a:chExt cx="1195387" cy="1028700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22EB69B2-E6CA-448A-8FEB-968CE852277F}"/>
                    </a:ext>
                  </a:extLst>
                </p:cNvPr>
                <p:cNvSpPr/>
                <p:nvPr/>
              </p:nvSpPr>
              <p:spPr>
                <a:xfrm>
                  <a:off x="5398388" y="1157604"/>
                  <a:ext cx="665480" cy="157480"/>
                </a:xfrm>
                <a:custGeom>
                  <a:avLst/>
                  <a:gdLst>
                    <a:gd name="connsiteX0" fmla="*/ 0 w 665480"/>
                    <a:gd name="connsiteY0" fmla="*/ 116840 h 157480"/>
                    <a:gd name="connsiteX1" fmla="*/ 223520 w 665480"/>
                    <a:gd name="connsiteY1" fmla="*/ 157480 h 157480"/>
                    <a:gd name="connsiteX2" fmla="*/ 340360 w 665480"/>
                    <a:gd name="connsiteY2" fmla="*/ 0 h 157480"/>
                    <a:gd name="connsiteX3" fmla="*/ 538480 w 665480"/>
                    <a:gd name="connsiteY3" fmla="*/ 15240 h 157480"/>
                    <a:gd name="connsiteX4" fmla="*/ 665480 w 665480"/>
                    <a:gd name="connsiteY4" fmla="*/ 121920 h 157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5480" h="157480">
                      <a:moveTo>
                        <a:pt x="0" y="116840"/>
                      </a:moveTo>
                      <a:lnTo>
                        <a:pt x="223520" y="157480"/>
                      </a:lnTo>
                      <a:lnTo>
                        <a:pt x="340360" y="0"/>
                      </a:lnTo>
                      <a:lnTo>
                        <a:pt x="538480" y="15240"/>
                      </a:lnTo>
                      <a:lnTo>
                        <a:pt x="665480" y="121920"/>
                      </a:lnTo>
                    </a:path>
                  </a:pathLst>
                </a:custGeom>
                <a:noFill/>
                <a:ln w="635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>
                    <a:ln w="76200">
                      <a:solidFill>
                        <a:schemeClr val="tx1"/>
                      </a:solidFill>
                    </a:ln>
                  </a:endParaRPr>
                </a:p>
              </p:txBody>
            </p:sp>
            <p:graphicFrame>
              <p:nvGraphicFramePr>
                <p:cNvPr id="30" name="Object 29">
                  <a:extLst>
                    <a:ext uri="{FF2B5EF4-FFF2-40B4-BE49-F238E27FC236}">
                      <a16:creationId xmlns:a16="http://schemas.microsoft.com/office/drawing/2014/main" id="{CD9F6196-F0CE-40B9-B0AC-CA1B76240D0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278363239"/>
                    </p:ext>
                  </p:extLst>
                </p:nvPr>
              </p:nvGraphicFramePr>
              <p:xfrm>
                <a:off x="5203221" y="500491"/>
                <a:ext cx="1195387" cy="10287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962" name="CS ChemDraw Drawing" r:id="rId3" imgW="1194674" imgH="1028913" progId="ChemDraw.Document.6.0">
                        <p:embed/>
                      </p:oleObj>
                    </mc:Choice>
                    <mc:Fallback>
                      <p:oleObj name="CS ChemDraw Drawing" r:id="rId3" imgW="1194674" imgH="1028913" progId="ChemDraw.Document.6.0">
                        <p:embed/>
                        <p:pic>
                          <p:nvPicPr>
                            <p:cNvPr id="21" name="Object 20">
                              <a:extLst>
                                <a:ext uri="{FF2B5EF4-FFF2-40B4-BE49-F238E27FC236}">
                                  <a16:creationId xmlns:a16="http://schemas.microsoft.com/office/drawing/2014/main" id="{76B25256-115D-402D-A61D-BB5D37D448AA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203221" y="500491"/>
                              <a:ext cx="1195387" cy="10287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0B5D03E-CAB3-4BE8-84AD-5270863DC8AA}"/>
                </a:ext>
              </a:extLst>
            </p:cNvPr>
            <p:cNvGrpSpPr/>
            <p:nvPr/>
          </p:nvGrpSpPr>
          <p:grpSpPr>
            <a:xfrm>
              <a:off x="1282947" y="319817"/>
              <a:ext cx="1132239" cy="1424650"/>
              <a:chOff x="1745266" y="319817"/>
              <a:chExt cx="1132239" cy="142465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DD640CF-66EA-4EEB-A371-78B2CF38EF05}"/>
                  </a:ext>
                </a:extLst>
              </p:cNvPr>
              <p:cNvSpPr/>
              <p:nvPr/>
            </p:nvSpPr>
            <p:spPr>
              <a:xfrm>
                <a:off x="1745266" y="1459253"/>
                <a:ext cx="1132239" cy="2852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hr-HR" sz="1400" dirty="0">
                    <a:sym typeface="Symbol" panose="05050102010706020507" pitchFamily="18" charset="2"/>
                  </a:rPr>
                  <a:t></a:t>
                </a:r>
                <a:r>
                  <a:rPr lang="hr-HR" sz="1400" dirty="0"/>
                  <a:t>-amino acids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6947744-AFC0-4342-95FB-594C305A928D}"/>
                  </a:ext>
                </a:extLst>
              </p:cNvPr>
              <p:cNvGrpSpPr/>
              <p:nvPr/>
            </p:nvGrpSpPr>
            <p:grpSpPr>
              <a:xfrm>
                <a:off x="1866886" y="319817"/>
                <a:ext cx="889000" cy="1038225"/>
                <a:chOff x="2009134" y="319817"/>
                <a:chExt cx="889000" cy="1038225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EE92C1E7-FFF8-4777-A55B-42044C8A1BBF}"/>
                    </a:ext>
                  </a:extLst>
                </p:cNvPr>
                <p:cNvSpPr/>
                <p:nvPr/>
              </p:nvSpPr>
              <p:spPr>
                <a:xfrm>
                  <a:off x="2221559" y="568132"/>
                  <a:ext cx="381000" cy="86360"/>
                </a:xfrm>
                <a:custGeom>
                  <a:avLst/>
                  <a:gdLst>
                    <a:gd name="connsiteX0" fmla="*/ 0 w 381000"/>
                    <a:gd name="connsiteY0" fmla="*/ 0 h 86360"/>
                    <a:gd name="connsiteX1" fmla="*/ 203200 w 381000"/>
                    <a:gd name="connsiteY1" fmla="*/ 86360 h 86360"/>
                    <a:gd name="connsiteX2" fmla="*/ 381000 w 381000"/>
                    <a:gd name="connsiteY2" fmla="*/ 5080 h 86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1000" h="86360">
                      <a:moveTo>
                        <a:pt x="0" y="0"/>
                      </a:moveTo>
                      <a:lnTo>
                        <a:pt x="203200" y="86360"/>
                      </a:lnTo>
                      <a:lnTo>
                        <a:pt x="381000" y="5080"/>
                      </a:lnTo>
                    </a:path>
                  </a:pathLst>
                </a:custGeom>
                <a:noFill/>
                <a:ln w="635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>
                    <a:ln w="76200">
                      <a:solidFill>
                        <a:schemeClr val="tx1"/>
                      </a:solidFill>
                    </a:ln>
                  </a:endParaRPr>
                </a:p>
              </p:txBody>
            </p:sp>
            <p:graphicFrame>
              <p:nvGraphicFramePr>
                <p:cNvPr id="26" name="Object 25">
                  <a:extLst>
                    <a:ext uri="{FF2B5EF4-FFF2-40B4-BE49-F238E27FC236}">
                      <a16:creationId xmlns:a16="http://schemas.microsoft.com/office/drawing/2014/main" id="{6131A1CF-59FD-423F-8BD4-717FA109FBE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56430003"/>
                    </p:ext>
                  </p:extLst>
                </p:nvPr>
              </p:nvGraphicFramePr>
              <p:xfrm>
                <a:off x="2009134" y="319817"/>
                <a:ext cx="889000" cy="10382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963" name="CS ChemDraw Drawing" r:id="rId5" imgW="888480" imgH="1037758" progId="ChemDraw.Document.6.0">
                        <p:embed/>
                      </p:oleObj>
                    </mc:Choice>
                    <mc:Fallback>
                      <p:oleObj name="CS ChemDraw Drawing" r:id="rId5" imgW="888480" imgH="1037758" progId="ChemDraw.Document.6.0">
                        <p:embed/>
                        <p:pic>
                          <p:nvPicPr>
                            <p:cNvPr id="47" name="Object 46">
                              <a:extLst>
                                <a:ext uri="{FF2B5EF4-FFF2-40B4-BE49-F238E27FC236}">
                                  <a16:creationId xmlns:a16="http://schemas.microsoft.com/office/drawing/2014/main" id="{C6F97520-6482-4996-912C-6FD00AB23247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009134" y="319817"/>
                              <a:ext cx="889000" cy="103822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625A473-DAB2-4967-BB43-FF437D64F70D}"/>
                </a:ext>
              </a:extLst>
            </p:cNvPr>
            <p:cNvGrpSpPr/>
            <p:nvPr/>
          </p:nvGrpSpPr>
          <p:grpSpPr>
            <a:xfrm>
              <a:off x="2498620" y="527048"/>
              <a:ext cx="1117384" cy="1285574"/>
              <a:chOff x="3321704" y="527048"/>
              <a:chExt cx="1117384" cy="1285574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347183F-662A-4A26-887A-DA1B879E430C}"/>
                  </a:ext>
                </a:extLst>
              </p:cNvPr>
              <p:cNvSpPr/>
              <p:nvPr/>
            </p:nvSpPr>
            <p:spPr>
              <a:xfrm>
                <a:off x="3321704" y="1527408"/>
                <a:ext cx="1117384" cy="2852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hr-HR" sz="1400" dirty="0">
                    <a:sym typeface="Symbol" panose="05050102010706020507" pitchFamily="18" charset="2"/>
                  </a:rPr>
                  <a:t></a:t>
                </a:r>
                <a:r>
                  <a:rPr lang="hr-HR" sz="1400" dirty="0"/>
                  <a:t>-amino acids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BF635EE-79CA-429F-A39C-CEA8E1A1AB08}"/>
                  </a:ext>
                </a:extLst>
              </p:cNvPr>
              <p:cNvGrpSpPr/>
              <p:nvPr/>
            </p:nvGrpSpPr>
            <p:grpSpPr>
              <a:xfrm>
                <a:off x="3356521" y="527048"/>
                <a:ext cx="1047750" cy="854075"/>
                <a:chOff x="3558573" y="527048"/>
                <a:chExt cx="1047750" cy="854075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EF6E59D5-2FE9-472F-BB80-98906224B668}"/>
                    </a:ext>
                  </a:extLst>
                </p:cNvPr>
                <p:cNvSpPr/>
                <p:nvPr/>
              </p:nvSpPr>
              <p:spPr>
                <a:xfrm>
                  <a:off x="3784064" y="589239"/>
                  <a:ext cx="518160" cy="106680"/>
                </a:xfrm>
                <a:custGeom>
                  <a:avLst/>
                  <a:gdLst>
                    <a:gd name="connsiteX0" fmla="*/ 0 w 518160"/>
                    <a:gd name="connsiteY0" fmla="*/ 10160 h 106680"/>
                    <a:gd name="connsiteX1" fmla="*/ 172720 w 518160"/>
                    <a:gd name="connsiteY1" fmla="*/ 106680 h 106680"/>
                    <a:gd name="connsiteX2" fmla="*/ 345440 w 518160"/>
                    <a:gd name="connsiteY2" fmla="*/ 0 h 106680"/>
                    <a:gd name="connsiteX3" fmla="*/ 518160 w 518160"/>
                    <a:gd name="connsiteY3" fmla="*/ 106680 h 106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8160" h="106680">
                      <a:moveTo>
                        <a:pt x="0" y="10160"/>
                      </a:moveTo>
                      <a:lnTo>
                        <a:pt x="172720" y="106680"/>
                      </a:lnTo>
                      <a:lnTo>
                        <a:pt x="345440" y="0"/>
                      </a:lnTo>
                      <a:lnTo>
                        <a:pt x="518160" y="106680"/>
                      </a:lnTo>
                    </a:path>
                  </a:pathLst>
                </a:custGeom>
                <a:noFill/>
                <a:ln w="635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>
                    <a:ln w="76200">
                      <a:solidFill>
                        <a:schemeClr val="tx1"/>
                      </a:solidFill>
                    </a:ln>
                  </a:endParaRPr>
                </a:p>
              </p:txBody>
            </p:sp>
            <p:graphicFrame>
              <p:nvGraphicFramePr>
                <p:cNvPr id="22" name="Object 21">
                  <a:extLst>
                    <a:ext uri="{FF2B5EF4-FFF2-40B4-BE49-F238E27FC236}">
                      <a16:creationId xmlns:a16="http://schemas.microsoft.com/office/drawing/2014/main" id="{B6DBDD05-8621-49EC-8DF8-EE9370B5077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20594863"/>
                    </p:ext>
                  </p:extLst>
                </p:nvPr>
              </p:nvGraphicFramePr>
              <p:xfrm>
                <a:off x="3558573" y="527048"/>
                <a:ext cx="1047750" cy="8540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964" name="CS ChemDraw Drawing" r:id="rId7" imgW="1047168" imgH="853440" progId="ChemDraw.Document.6.0">
                        <p:embed/>
                      </p:oleObj>
                    </mc:Choice>
                    <mc:Fallback>
                      <p:oleObj name="CS ChemDraw Drawing" r:id="rId7" imgW="1047168" imgH="853440" progId="ChemDraw.Document.6.0">
                        <p:embed/>
                        <p:pic>
                          <p:nvPicPr>
                            <p:cNvPr id="48" name="Object 47">
                              <a:extLst>
                                <a:ext uri="{FF2B5EF4-FFF2-40B4-BE49-F238E27FC236}">
                                  <a16:creationId xmlns:a16="http://schemas.microsoft.com/office/drawing/2014/main" id="{3041D2E5-CAD8-4636-A12B-D362B9C33DD4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558573" y="527048"/>
                              <a:ext cx="1047750" cy="85407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A48F1A-36B0-4010-870F-1BC6041F8F73}"/>
                </a:ext>
              </a:extLst>
            </p:cNvPr>
            <p:cNvGrpSpPr/>
            <p:nvPr/>
          </p:nvGrpSpPr>
          <p:grpSpPr>
            <a:xfrm>
              <a:off x="200943" y="319817"/>
              <a:ext cx="1026769" cy="2024850"/>
              <a:chOff x="392069" y="319817"/>
              <a:chExt cx="1026769" cy="202485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D035A01-1B31-48F8-AD17-C6EED3AC5CEB}"/>
                  </a:ext>
                </a:extLst>
              </p:cNvPr>
              <p:cNvSpPr/>
              <p:nvPr/>
            </p:nvSpPr>
            <p:spPr>
              <a:xfrm>
                <a:off x="392069" y="1859804"/>
                <a:ext cx="1026769" cy="4848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hr-HR" sz="1400" dirty="0"/>
                  <a:t>Side-chain </a:t>
                </a:r>
              </a:p>
              <a:p>
                <a:pPr algn="ctr"/>
                <a:r>
                  <a:rPr lang="hr-HR" sz="1400" dirty="0"/>
                  <a:t>modification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6CE987E-9A28-40FB-B551-4E05B8F7601A}"/>
                  </a:ext>
                </a:extLst>
              </p:cNvPr>
              <p:cNvGrpSpPr/>
              <p:nvPr/>
            </p:nvGrpSpPr>
            <p:grpSpPr>
              <a:xfrm>
                <a:off x="460954" y="319817"/>
                <a:ext cx="889000" cy="1433513"/>
                <a:chOff x="466349" y="319817"/>
                <a:chExt cx="889000" cy="1433513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601485E5-AD7B-4D23-A88B-9A9B7C23F5B7}"/>
                    </a:ext>
                  </a:extLst>
                </p:cNvPr>
                <p:cNvSpPr/>
                <p:nvPr/>
              </p:nvSpPr>
              <p:spPr>
                <a:xfrm>
                  <a:off x="709818" y="568132"/>
                  <a:ext cx="345440" cy="86360"/>
                </a:xfrm>
                <a:custGeom>
                  <a:avLst/>
                  <a:gdLst>
                    <a:gd name="connsiteX0" fmla="*/ 0 w 345440"/>
                    <a:gd name="connsiteY0" fmla="*/ 0 h 86360"/>
                    <a:gd name="connsiteX1" fmla="*/ 172720 w 345440"/>
                    <a:gd name="connsiteY1" fmla="*/ 86360 h 86360"/>
                    <a:gd name="connsiteX2" fmla="*/ 345440 w 345440"/>
                    <a:gd name="connsiteY2" fmla="*/ 10160 h 86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5440" h="86360">
                      <a:moveTo>
                        <a:pt x="0" y="0"/>
                      </a:moveTo>
                      <a:lnTo>
                        <a:pt x="172720" y="86360"/>
                      </a:lnTo>
                      <a:lnTo>
                        <a:pt x="345440" y="10160"/>
                      </a:lnTo>
                    </a:path>
                  </a:pathLst>
                </a:custGeom>
                <a:noFill/>
                <a:ln w="635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>
                    <a:ln w="76200">
                      <a:solidFill>
                        <a:schemeClr val="tx1"/>
                      </a:solidFill>
                    </a:ln>
                  </a:endParaRPr>
                </a:p>
              </p:txBody>
            </p:sp>
            <p:graphicFrame>
              <p:nvGraphicFramePr>
                <p:cNvPr id="17" name="Object 16">
                  <a:extLst>
                    <a:ext uri="{FF2B5EF4-FFF2-40B4-BE49-F238E27FC236}">
                      <a16:creationId xmlns:a16="http://schemas.microsoft.com/office/drawing/2014/main" id="{832B9EB3-E3D5-475A-94CD-C1F0645E9CA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02909394"/>
                    </p:ext>
                  </p:extLst>
                </p:nvPr>
              </p:nvGraphicFramePr>
              <p:xfrm>
                <a:off x="466349" y="319817"/>
                <a:ext cx="889000" cy="143351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965" name="CS ChemDraw Drawing" r:id="rId9" imgW="888480" imgH="1433998" progId="ChemDraw.Document.6.0">
                        <p:embed/>
                      </p:oleObj>
                    </mc:Choice>
                    <mc:Fallback>
                      <p:oleObj name="CS ChemDraw Drawing" r:id="rId9" imgW="888480" imgH="1433998" progId="ChemDraw.Document.6.0">
                        <p:embed/>
                        <p:pic>
                          <p:nvPicPr>
                            <p:cNvPr id="46" name="Object 45">
                              <a:extLst>
                                <a:ext uri="{FF2B5EF4-FFF2-40B4-BE49-F238E27FC236}">
                                  <a16:creationId xmlns:a16="http://schemas.microsoft.com/office/drawing/2014/main" id="{F5D45842-66CE-4552-A188-F86E6C955865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66349" y="319817"/>
                              <a:ext cx="889000" cy="143351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7E4357FD-6075-4797-A0C8-58766C9CDE31}"/>
                    </a:ext>
                  </a:extLst>
                </p:cNvPr>
                <p:cNvSpPr/>
                <p:nvPr/>
              </p:nvSpPr>
              <p:spPr>
                <a:xfrm rot="3084809">
                  <a:off x="776657" y="910539"/>
                  <a:ext cx="384481" cy="144780"/>
                </a:xfrm>
                <a:prstGeom prst="round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hr-HR" sz="900" dirty="0">
                      <a:solidFill>
                        <a:schemeClr val="tx1"/>
                      </a:solidFill>
                    </a:rPr>
                    <a:t>LINKER</a:t>
                  </a:r>
                </a:p>
              </p:txBody>
            </p:sp>
          </p:grp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91B7312-B7DD-4D0C-908D-BBA666F8A004}"/>
              </a:ext>
            </a:extLst>
          </p:cNvPr>
          <p:cNvGrpSpPr/>
          <p:nvPr/>
        </p:nvGrpSpPr>
        <p:grpSpPr>
          <a:xfrm>
            <a:off x="1886650" y="1955093"/>
            <a:ext cx="7313879" cy="3724771"/>
            <a:chOff x="4232687" y="2381395"/>
            <a:chExt cx="7313879" cy="372477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7D966E-53BB-4DEF-95AD-1D22213FFC09}"/>
                </a:ext>
              </a:extLst>
            </p:cNvPr>
            <p:cNvSpPr txBox="1"/>
            <p:nvPr/>
          </p:nvSpPr>
          <p:spPr>
            <a:xfrm>
              <a:off x="6182455" y="5767612"/>
              <a:ext cx="33010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r-HR" sz="1600" b="1" dirty="0"/>
                <a:t>Influence of C-glycosyl </a:t>
              </a:r>
              <a:r>
                <a:rPr lang="hr-HR" sz="1600" b="1" dirty="0">
                  <a:latin typeface="Symbol" panose="05050102010706020507" pitchFamily="18" charset="2"/>
                </a:rPr>
                <a:t>a</a:t>
              </a:r>
              <a:r>
                <a:rPr lang="hr-HR" sz="1600" b="1" dirty="0"/>
                <a:t>-amino acid 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7E48D4E-5706-471D-B022-C4FCC6A715C7}"/>
                </a:ext>
              </a:extLst>
            </p:cNvPr>
            <p:cNvGrpSpPr/>
            <p:nvPr/>
          </p:nvGrpSpPr>
          <p:grpSpPr>
            <a:xfrm>
              <a:off x="4232687" y="2381395"/>
              <a:ext cx="7313879" cy="3111743"/>
              <a:chOff x="4232687" y="2549838"/>
              <a:chExt cx="7313879" cy="3111743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B0AE1D3-7B1E-4D16-B0F1-A9740B2C6BF0}"/>
                  </a:ext>
                </a:extLst>
              </p:cNvPr>
              <p:cNvSpPr txBox="1"/>
              <p:nvPr/>
            </p:nvSpPr>
            <p:spPr>
              <a:xfrm>
                <a:off x="9023592" y="4830584"/>
                <a:ext cx="200837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hr-HR" sz="1600" b="1" dirty="0"/>
                  <a:t>Type II oligomers</a:t>
                </a:r>
              </a:p>
              <a:p>
                <a:pPr algn="ctr"/>
                <a:endParaRPr lang="hr-HR" sz="1600" dirty="0"/>
              </a:p>
              <a:p>
                <a:pPr algn="ctr"/>
                <a:r>
                  <a:rPr lang="hr-HR" sz="1600" dirty="0"/>
                  <a:t>homo- </a:t>
                </a:r>
                <a:r>
                  <a:rPr lang="hr-HR" sz="1600" i="1" dirty="0"/>
                  <a:t>vs</a:t>
                </a:r>
                <a:r>
                  <a:rPr lang="hr-HR" sz="1600" dirty="0"/>
                  <a:t> heterochiral</a:t>
                </a: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A0BF40C2-883A-4557-965D-D9D80AB4A75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508989" y="2729838"/>
                <a:ext cx="3037577" cy="1620000"/>
                <a:chOff x="3333535" y="3103186"/>
                <a:chExt cx="2189163" cy="1167524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24E8AF44-9116-4A9A-8467-4FA55F386A6E}"/>
                    </a:ext>
                  </a:extLst>
                </p:cNvPr>
                <p:cNvSpPr/>
                <p:nvPr/>
              </p:nvSpPr>
              <p:spPr>
                <a:xfrm>
                  <a:off x="4150941" y="3585427"/>
                  <a:ext cx="168651" cy="164592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0093DEF7-41F2-403C-95D9-8E9B88D584BB}"/>
                    </a:ext>
                  </a:extLst>
                </p:cNvPr>
                <p:cNvSpPr/>
                <p:nvPr/>
              </p:nvSpPr>
              <p:spPr>
                <a:xfrm>
                  <a:off x="5096073" y="3582701"/>
                  <a:ext cx="168651" cy="164592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32A26C2C-D602-4EC5-8793-5AE0D296EBC3}"/>
                    </a:ext>
                  </a:extLst>
                </p:cNvPr>
                <p:cNvSpPr/>
                <p:nvPr/>
              </p:nvSpPr>
              <p:spPr>
                <a:xfrm>
                  <a:off x="4328233" y="3940193"/>
                  <a:ext cx="381000" cy="270510"/>
                </a:xfrm>
                <a:custGeom>
                  <a:avLst/>
                  <a:gdLst>
                    <a:gd name="connsiteX0" fmla="*/ 125730 w 381000"/>
                    <a:gd name="connsiteY0" fmla="*/ 95250 h 270510"/>
                    <a:gd name="connsiteX1" fmla="*/ 0 w 381000"/>
                    <a:gd name="connsiteY1" fmla="*/ 247650 h 270510"/>
                    <a:gd name="connsiteX2" fmla="*/ 152400 w 381000"/>
                    <a:gd name="connsiteY2" fmla="*/ 270510 h 270510"/>
                    <a:gd name="connsiteX3" fmla="*/ 339090 w 381000"/>
                    <a:gd name="connsiteY3" fmla="*/ 156210 h 270510"/>
                    <a:gd name="connsiteX4" fmla="*/ 381000 w 381000"/>
                    <a:gd name="connsiteY4" fmla="*/ 0 h 270510"/>
                    <a:gd name="connsiteX5" fmla="*/ 125730 w 381000"/>
                    <a:gd name="connsiteY5" fmla="*/ 95250 h 270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1000" h="270510">
                      <a:moveTo>
                        <a:pt x="125730" y="95250"/>
                      </a:moveTo>
                      <a:lnTo>
                        <a:pt x="0" y="247650"/>
                      </a:lnTo>
                      <a:lnTo>
                        <a:pt x="152400" y="270510"/>
                      </a:lnTo>
                      <a:lnTo>
                        <a:pt x="339090" y="156210"/>
                      </a:lnTo>
                      <a:lnTo>
                        <a:pt x="381000" y="0"/>
                      </a:lnTo>
                      <a:lnTo>
                        <a:pt x="125730" y="9525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dirty="0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B620F2CE-DF4D-422F-8A65-92A9D714C839}"/>
                    </a:ext>
                  </a:extLst>
                </p:cNvPr>
                <p:cNvSpPr/>
                <p:nvPr/>
              </p:nvSpPr>
              <p:spPr>
                <a:xfrm>
                  <a:off x="3373128" y="3930527"/>
                  <a:ext cx="381000" cy="270510"/>
                </a:xfrm>
                <a:custGeom>
                  <a:avLst/>
                  <a:gdLst>
                    <a:gd name="connsiteX0" fmla="*/ 125730 w 381000"/>
                    <a:gd name="connsiteY0" fmla="*/ 95250 h 270510"/>
                    <a:gd name="connsiteX1" fmla="*/ 0 w 381000"/>
                    <a:gd name="connsiteY1" fmla="*/ 247650 h 270510"/>
                    <a:gd name="connsiteX2" fmla="*/ 152400 w 381000"/>
                    <a:gd name="connsiteY2" fmla="*/ 270510 h 270510"/>
                    <a:gd name="connsiteX3" fmla="*/ 339090 w 381000"/>
                    <a:gd name="connsiteY3" fmla="*/ 156210 h 270510"/>
                    <a:gd name="connsiteX4" fmla="*/ 381000 w 381000"/>
                    <a:gd name="connsiteY4" fmla="*/ 0 h 270510"/>
                    <a:gd name="connsiteX5" fmla="*/ 125730 w 381000"/>
                    <a:gd name="connsiteY5" fmla="*/ 95250 h 270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1000" h="270510">
                      <a:moveTo>
                        <a:pt x="125730" y="95250"/>
                      </a:moveTo>
                      <a:lnTo>
                        <a:pt x="0" y="247650"/>
                      </a:lnTo>
                      <a:lnTo>
                        <a:pt x="152400" y="270510"/>
                      </a:lnTo>
                      <a:lnTo>
                        <a:pt x="339090" y="156210"/>
                      </a:lnTo>
                      <a:lnTo>
                        <a:pt x="381000" y="0"/>
                      </a:lnTo>
                      <a:lnTo>
                        <a:pt x="125730" y="9525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dirty="0"/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34D9D9E7-568E-47E0-9978-D6E29EB25850}"/>
                    </a:ext>
                  </a:extLst>
                </p:cNvPr>
                <p:cNvGrpSpPr/>
                <p:nvPr/>
              </p:nvGrpSpPr>
              <p:grpSpPr>
                <a:xfrm>
                  <a:off x="4300979" y="3103186"/>
                  <a:ext cx="778042" cy="444773"/>
                  <a:chOff x="1489234" y="3223950"/>
                  <a:chExt cx="778042" cy="444773"/>
                </a:xfrm>
              </p:grpSpPr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B43FA721-A0F6-4A9B-B53E-16FFCC5E1C8D}"/>
                      </a:ext>
                    </a:extLst>
                  </p:cNvPr>
                  <p:cNvSpPr txBox="1"/>
                  <p:nvPr/>
                </p:nvSpPr>
                <p:spPr>
                  <a:xfrm>
                    <a:off x="1675058" y="3223950"/>
                    <a:ext cx="403903" cy="153888"/>
                  </a:xfrm>
                  <a:prstGeom prst="rect">
                    <a:avLst/>
                  </a:prstGeom>
                  <a:ln w="635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square" lIns="36000" tIns="0" rIns="0" bIns="0" rtlCol="0">
                    <a:spAutoFit/>
                  </a:bodyPr>
                  <a:lstStyle/>
                  <a:p>
                    <a:pPr algn="ctr"/>
                    <a:r>
                      <a:rPr lang="hr-HR" sz="1000" b="1" i="1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R</a:t>
                    </a:r>
                    <a:r>
                      <a:rPr lang="hr-HR" sz="1000" b="1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 or </a:t>
                    </a:r>
                    <a:r>
                      <a:rPr lang="hr-HR" sz="1000" b="1" i="1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S</a:t>
                    </a:r>
                  </a:p>
                </p:txBody>
              </p: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550A0172-CE49-4180-9343-3F308B3AF6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489234" y="3380659"/>
                    <a:ext cx="188315" cy="288064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22CF0BC9-06FB-45DD-83DA-8C31F1206A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78961" y="3380659"/>
                    <a:ext cx="188315" cy="288064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aphicFrame>
              <p:nvGraphicFramePr>
                <p:cNvPr id="42" name="Object 41">
                  <a:extLst>
                    <a:ext uri="{FF2B5EF4-FFF2-40B4-BE49-F238E27FC236}">
                      <a16:creationId xmlns:a16="http://schemas.microsoft.com/office/drawing/2014/main" id="{ABB10C0A-DC5E-469C-BA13-F97407BD346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297890838"/>
                    </p:ext>
                  </p:extLst>
                </p:nvPr>
              </p:nvGraphicFramePr>
              <p:xfrm>
                <a:off x="3333535" y="3407110"/>
                <a:ext cx="2189163" cy="8636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966" name="CS ChemDraw Drawing" r:id="rId11" imgW="2189952" imgH="864079" progId="ChemDraw.Document.6.0">
                        <p:embed/>
                      </p:oleObj>
                    </mc:Choice>
                    <mc:Fallback>
                      <p:oleObj name="CS ChemDraw Drawing" r:id="rId11" imgW="2189952" imgH="864079" progId="ChemDraw.Document.6.0">
                        <p:embed/>
                        <p:pic>
                          <p:nvPicPr>
                            <p:cNvPr id="41" name="Object 40">
                              <a:extLst>
                                <a:ext uri="{FF2B5EF4-FFF2-40B4-BE49-F238E27FC236}">
                                  <a16:creationId xmlns:a16="http://schemas.microsoft.com/office/drawing/2014/main" id="{39B63B0E-0139-4F77-B4BD-806AE414633B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333535" y="3407110"/>
                              <a:ext cx="2189163" cy="8636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11E2BA9-3340-4B14-B6EA-EE3ACB5C9B54}"/>
                  </a:ext>
                </a:extLst>
              </p:cNvPr>
              <p:cNvSpPr txBox="1"/>
              <p:nvPr/>
            </p:nvSpPr>
            <p:spPr>
              <a:xfrm>
                <a:off x="4649827" y="4830584"/>
                <a:ext cx="202010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hr-HR" sz="1600" b="1" dirty="0"/>
                  <a:t>Type I oligomers</a:t>
                </a:r>
              </a:p>
              <a:p>
                <a:pPr algn="ctr"/>
                <a:endParaRPr lang="hr-HR" sz="1600" b="1" dirty="0"/>
              </a:p>
              <a:p>
                <a:pPr algn="ctr"/>
                <a:r>
                  <a:rPr lang="hr-HR" sz="1600" dirty="0"/>
                  <a:t>homo- </a:t>
                </a:r>
                <a:r>
                  <a:rPr lang="hr-HR" sz="1600" i="1" dirty="0"/>
                  <a:t>vs</a:t>
                </a:r>
                <a:r>
                  <a:rPr lang="hr-HR" sz="1600" dirty="0"/>
                  <a:t> heterochiral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256ACCF1-3B4C-4F92-8CE8-5AF8C7B0E9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232687" y="2549838"/>
                <a:ext cx="2854385" cy="1800000"/>
                <a:chOff x="596147" y="3103186"/>
                <a:chExt cx="2108200" cy="1329449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5A527630-EC29-49AB-A3AB-6B017A866702}"/>
                    </a:ext>
                  </a:extLst>
                </p:cNvPr>
                <p:cNvSpPr/>
                <p:nvPr/>
              </p:nvSpPr>
              <p:spPr>
                <a:xfrm>
                  <a:off x="1331752" y="3585427"/>
                  <a:ext cx="168651" cy="164592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0C2C7E1E-E75E-419D-ABFE-03143217AB29}"/>
                    </a:ext>
                  </a:extLst>
                </p:cNvPr>
                <p:cNvSpPr/>
                <p:nvPr/>
              </p:nvSpPr>
              <p:spPr>
                <a:xfrm>
                  <a:off x="2281469" y="3585427"/>
                  <a:ext cx="168651" cy="164592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0C431B51-ACF7-4110-B7F8-BA350B74E925}"/>
                    </a:ext>
                  </a:extLst>
                </p:cNvPr>
                <p:cNvSpPr/>
                <p:nvPr/>
              </p:nvSpPr>
              <p:spPr>
                <a:xfrm>
                  <a:off x="1606525" y="3940193"/>
                  <a:ext cx="259080" cy="439420"/>
                </a:xfrm>
                <a:custGeom>
                  <a:avLst/>
                  <a:gdLst>
                    <a:gd name="connsiteX0" fmla="*/ 76200 w 259080"/>
                    <a:gd name="connsiteY0" fmla="*/ 76200 h 439420"/>
                    <a:gd name="connsiteX1" fmla="*/ 99060 w 259080"/>
                    <a:gd name="connsiteY1" fmla="*/ 264160 h 439420"/>
                    <a:gd name="connsiteX2" fmla="*/ 0 w 259080"/>
                    <a:gd name="connsiteY2" fmla="*/ 439420 h 439420"/>
                    <a:gd name="connsiteX3" fmla="*/ 172720 w 259080"/>
                    <a:gd name="connsiteY3" fmla="*/ 378460 h 439420"/>
                    <a:gd name="connsiteX4" fmla="*/ 167640 w 259080"/>
                    <a:gd name="connsiteY4" fmla="*/ 162560 h 439420"/>
                    <a:gd name="connsiteX5" fmla="*/ 259080 w 259080"/>
                    <a:gd name="connsiteY5" fmla="*/ 0 h 439420"/>
                    <a:gd name="connsiteX6" fmla="*/ 76200 w 259080"/>
                    <a:gd name="connsiteY6" fmla="*/ 76200 h 439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9080" h="439420">
                      <a:moveTo>
                        <a:pt x="76200" y="76200"/>
                      </a:moveTo>
                      <a:lnTo>
                        <a:pt x="99060" y="264160"/>
                      </a:lnTo>
                      <a:lnTo>
                        <a:pt x="0" y="439420"/>
                      </a:lnTo>
                      <a:lnTo>
                        <a:pt x="172720" y="378460"/>
                      </a:lnTo>
                      <a:lnTo>
                        <a:pt x="167640" y="162560"/>
                      </a:lnTo>
                      <a:lnTo>
                        <a:pt x="259080" y="0"/>
                      </a:lnTo>
                      <a:lnTo>
                        <a:pt x="76200" y="76200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40E30121-44A5-47BE-8424-6792F0F8935D}"/>
                    </a:ext>
                  </a:extLst>
                </p:cNvPr>
                <p:cNvSpPr/>
                <p:nvPr/>
              </p:nvSpPr>
              <p:spPr>
                <a:xfrm>
                  <a:off x="650136" y="3921144"/>
                  <a:ext cx="259080" cy="439420"/>
                </a:xfrm>
                <a:custGeom>
                  <a:avLst/>
                  <a:gdLst>
                    <a:gd name="connsiteX0" fmla="*/ 76200 w 259080"/>
                    <a:gd name="connsiteY0" fmla="*/ 76200 h 439420"/>
                    <a:gd name="connsiteX1" fmla="*/ 99060 w 259080"/>
                    <a:gd name="connsiteY1" fmla="*/ 264160 h 439420"/>
                    <a:gd name="connsiteX2" fmla="*/ 0 w 259080"/>
                    <a:gd name="connsiteY2" fmla="*/ 439420 h 439420"/>
                    <a:gd name="connsiteX3" fmla="*/ 172720 w 259080"/>
                    <a:gd name="connsiteY3" fmla="*/ 378460 h 439420"/>
                    <a:gd name="connsiteX4" fmla="*/ 167640 w 259080"/>
                    <a:gd name="connsiteY4" fmla="*/ 162560 h 439420"/>
                    <a:gd name="connsiteX5" fmla="*/ 259080 w 259080"/>
                    <a:gd name="connsiteY5" fmla="*/ 0 h 439420"/>
                    <a:gd name="connsiteX6" fmla="*/ 76200 w 259080"/>
                    <a:gd name="connsiteY6" fmla="*/ 76200 h 439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9080" h="439420">
                      <a:moveTo>
                        <a:pt x="76200" y="76200"/>
                      </a:moveTo>
                      <a:lnTo>
                        <a:pt x="99060" y="264160"/>
                      </a:lnTo>
                      <a:lnTo>
                        <a:pt x="0" y="439420"/>
                      </a:lnTo>
                      <a:lnTo>
                        <a:pt x="172720" y="378460"/>
                      </a:lnTo>
                      <a:lnTo>
                        <a:pt x="167640" y="162560"/>
                      </a:lnTo>
                      <a:lnTo>
                        <a:pt x="259080" y="0"/>
                      </a:lnTo>
                      <a:lnTo>
                        <a:pt x="76200" y="76200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939F4C0E-A954-4A2A-AD62-A21975BF20DF}"/>
                    </a:ext>
                  </a:extLst>
                </p:cNvPr>
                <p:cNvGrpSpPr/>
                <p:nvPr/>
              </p:nvGrpSpPr>
              <p:grpSpPr>
                <a:xfrm>
                  <a:off x="1493069" y="3103186"/>
                  <a:ext cx="778042" cy="444773"/>
                  <a:chOff x="1489234" y="3223950"/>
                  <a:chExt cx="778042" cy="444773"/>
                </a:xfrm>
              </p:grpSpPr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2C5E7D34-A36A-44EE-ABB6-F49F352E98DD}"/>
                      </a:ext>
                    </a:extLst>
                  </p:cNvPr>
                  <p:cNvSpPr txBox="1"/>
                  <p:nvPr/>
                </p:nvSpPr>
                <p:spPr>
                  <a:xfrm>
                    <a:off x="1675058" y="3223950"/>
                    <a:ext cx="403903" cy="153888"/>
                  </a:xfrm>
                  <a:prstGeom prst="rect">
                    <a:avLst/>
                  </a:prstGeom>
                  <a:ln w="635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square" lIns="36000" tIns="0" rIns="0" bIns="0" rtlCol="0">
                    <a:spAutoFit/>
                  </a:bodyPr>
                  <a:lstStyle/>
                  <a:p>
                    <a:pPr algn="ctr"/>
                    <a:r>
                      <a:rPr lang="hr-HR" sz="1000" b="1" i="1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R</a:t>
                    </a:r>
                    <a:r>
                      <a:rPr lang="hr-HR" sz="1000" b="1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 or </a:t>
                    </a:r>
                    <a:r>
                      <a:rPr lang="hr-HR" sz="1000" b="1" i="1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S</a:t>
                    </a:r>
                  </a:p>
                </p:txBody>
              </p:sp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CAFEAB9B-CF67-48CF-817C-7DB7D03996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489234" y="3380659"/>
                    <a:ext cx="188315" cy="288064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BEA54FA9-7898-471D-AD03-CBCB99C449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78961" y="3380659"/>
                    <a:ext cx="188315" cy="288064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aphicFrame>
              <p:nvGraphicFramePr>
                <p:cNvPr id="54" name="Object 53">
                  <a:extLst>
                    <a:ext uri="{FF2B5EF4-FFF2-40B4-BE49-F238E27FC236}">
                      <a16:creationId xmlns:a16="http://schemas.microsoft.com/office/drawing/2014/main" id="{BA08FD00-DDD4-4427-A974-4239E9E034D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94465470"/>
                    </p:ext>
                  </p:extLst>
                </p:nvPr>
              </p:nvGraphicFramePr>
              <p:xfrm>
                <a:off x="596147" y="3407110"/>
                <a:ext cx="2108200" cy="10255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967" name="CS ChemDraw Drawing" r:id="rId13" imgW="2107872" imgH="1025393" progId="ChemDraw.Document.6.0">
                        <p:embed/>
                      </p:oleObj>
                    </mc:Choice>
                    <mc:Fallback>
                      <p:oleObj name="CS ChemDraw Drawing" r:id="rId13" imgW="2107872" imgH="1025393" progId="ChemDraw.Document.6.0">
                        <p:embed/>
                        <p:pic>
                          <p:nvPicPr>
                            <p:cNvPr id="40" name="Object 39">
                              <a:extLst>
                                <a:ext uri="{FF2B5EF4-FFF2-40B4-BE49-F238E27FC236}">
                                  <a16:creationId xmlns:a16="http://schemas.microsoft.com/office/drawing/2014/main" id="{9043C2AD-E42A-4B4A-B986-78E7E1A06295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96147" y="3407110"/>
                              <a:ext cx="2108200" cy="102552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17077F4-4C8F-485E-8C25-77BE36139EF1}"/>
              </a:ext>
            </a:extLst>
          </p:cNvPr>
          <p:cNvSpPr txBox="1"/>
          <p:nvPr/>
        </p:nvSpPr>
        <p:spPr>
          <a:xfrm>
            <a:off x="203553" y="212032"/>
            <a:ext cx="2534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b="1" i="0" strike="noStrike" kern="1200" cap="none" spc="0" normalizeH="0" baseline="0" noProof="0" dirty="0">
                <a:ln>
                  <a:noFill/>
                </a:ln>
                <a:solidFill>
                  <a:srgbClr val="072B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C-glycosyl </a:t>
            </a:r>
            <a:r>
              <a:rPr kumimoji="0" lang="hr-HR" b="1" i="0" strike="noStrike" kern="1200" cap="none" spc="0" normalizeH="0" baseline="0" noProof="0" dirty="0">
                <a:ln>
                  <a:noFill/>
                </a:ln>
                <a:solidFill>
                  <a:srgbClr val="072B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</a:t>
            </a:r>
            <a:r>
              <a:rPr kumimoji="0" lang="hr-HR" b="1" i="0" strike="noStrike" kern="1200" cap="none" spc="0" normalizeH="0" baseline="0" noProof="0" dirty="0">
                <a:ln>
                  <a:noFill/>
                </a:ln>
                <a:solidFill>
                  <a:srgbClr val="072B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-amino acids</a:t>
            </a:r>
          </a:p>
        </p:txBody>
      </p:sp>
    </p:spTree>
    <p:extLst>
      <p:ext uri="{BB962C8B-B14F-4D97-AF65-F5344CB8AC3E}">
        <p14:creationId xmlns:p14="http://schemas.microsoft.com/office/powerpoint/2010/main" val="244591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9E5150-7D42-44EC-8022-44AE0042B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21. 10. .2023.</a:t>
            </a:r>
            <a:endParaRPr kumimoji="0" lang="hr-HR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090C59-5B60-4EA3-BF53-60B64D2F7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53088A-7AF1-48E0-AE4F-22C529FE6DDE}" type="slidenum">
              <a:rPr kumimoji="0" lang="hr-H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r-H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049F4B-901F-4594-A868-E69E1D55612C}"/>
              </a:ext>
            </a:extLst>
          </p:cNvPr>
          <p:cNvGrpSpPr/>
          <p:nvPr/>
        </p:nvGrpSpPr>
        <p:grpSpPr>
          <a:xfrm>
            <a:off x="1431958" y="3803551"/>
            <a:ext cx="8975637" cy="1795244"/>
            <a:chOff x="1357313" y="900331"/>
            <a:chExt cx="8975637" cy="179524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63B47B8-A55A-4E0E-A400-9BD251BA422C}"/>
                </a:ext>
              </a:extLst>
            </p:cNvPr>
            <p:cNvSpPr txBox="1"/>
            <p:nvPr/>
          </p:nvSpPr>
          <p:spPr>
            <a:xfrm>
              <a:off x="2391655" y="900331"/>
              <a:ext cx="79412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24F7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Passerini reaction		    hydrolysis			     OH to NH</a:t>
              </a:r>
              <a:r>
                <a:rPr kumimoji="0" lang="hr-HR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224F7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24F7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transformation</a:t>
              </a: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4F609390-33C8-4D15-8DCD-2F21431FBAFD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1357313" y="1392238"/>
            <a:ext cx="8782050" cy="1303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16" name="CS ChemDraw Drawing" r:id="rId3" imgW="7981223" imgH="1184124" progId="ChemDraw.Document.6.0">
                    <p:embed/>
                  </p:oleObj>
                </mc:Choice>
                <mc:Fallback>
                  <p:oleObj name="CS ChemDraw Drawing" r:id="rId3" imgW="7981223" imgH="1184124" progId="ChemDraw.Document.6.0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4F609390-33C8-4D15-8DCD-2F21431FBAF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357313" y="1392238"/>
                          <a:ext cx="8782050" cy="13033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A86FE03-7B08-4708-84FB-71870EFB3ADA}"/>
              </a:ext>
            </a:extLst>
          </p:cNvPr>
          <p:cNvSpPr txBox="1"/>
          <p:nvPr/>
        </p:nvSpPr>
        <p:spPr>
          <a:xfrm>
            <a:off x="167149" y="206477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224F7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Methodology: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AC7219D-9C87-4796-B1FC-B5C21DF03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02B299F-2F57-45AB-BDBF-EE9177C5B0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73752"/>
              </p:ext>
            </p:extLst>
          </p:nvPr>
        </p:nvGraphicFramePr>
        <p:xfrm>
          <a:off x="1508125" y="1465263"/>
          <a:ext cx="8482013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7" name="CS ChemDraw Drawing" r:id="rId5" imgW="7708320" imgH="1313803" progId="ChemDraw.Document.6.0">
                  <p:embed/>
                </p:oleObj>
              </mc:Choice>
              <mc:Fallback>
                <p:oleObj name="CS ChemDraw Drawing" r:id="rId5" imgW="7708320" imgH="1313803" progId="ChemDraw.Document.6.0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D7DCA72-3FE1-432D-A9BC-1921A091B0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08125" y="1465263"/>
                        <a:ext cx="8482013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C832E5C-D214-48BA-83EC-AC8B7A00D9A8}"/>
              </a:ext>
            </a:extLst>
          </p:cNvPr>
          <p:cNvSpPr txBox="1"/>
          <p:nvPr/>
        </p:nvSpPr>
        <p:spPr>
          <a:xfrm>
            <a:off x="2509987" y="1127226"/>
            <a:ext cx="7479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224F7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Passerini reaction			hydrolysis				OH to NH</a:t>
            </a:r>
            <a:r>
              <a:rPr kumimoji="0" lang="hr-HR" sz="1600" b="1" i="0" u="none" strike="noStrike" kern="1200" cap="none" spc="0" normalizeH="0" baseline="-25000" noProof="0" dirty="0">
                <a:ln>
                  <a:noFill/>
                </a:ln>
                <a:solidFill>
                  <a:srgbClr val="224F7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224F7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372333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AAE9C6-C4EB-4656-AA99-077A0558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E3CE98-40F1-4497-8548-D761750AD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CCF06-6595-4668-9585-D5DEFAFF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25</a:t>
            </a:fld>
            <a:endParaRPr lang="hr-HR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881EEF4-0D07-42C4-BB88-4AF3355266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916906"/>
              </p:ext>
            </p:extLst>
          </p:nvPr>
        </p:nvGraphicFramePr>
        <p:xfrm>
          <a:off x="2023283" y="2237769"/>
          <a:ext cx="7524750" cy="1303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5" name="CS ChemDraw Drawing" r:id="rId3" imgW="7524023" imgH="1303091" progId="ChemDraw.Document.6.0">
                  <p:embed/>
                </p:oleObj>
              </mc:Choice>
              <mc:Fallback>
                <p:oleObj name="CS ChemDraw Drawing" r:id="rId3" imgW="7524023" imgH="1303091" progId="ChemDraw.Document.6.0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6F4391C-51A5-4FC8-8D50-AC01BD6E24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23283" y="2237769"/>
                        <a:ext cx="7524750" cy="1303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3075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614E9A1B-86B2-4B4B-AF6D-855A454F7A3B}"/>
              </a:ext>
            </a:extLst>
          </p:cNvPr>
          <p:cNvSpPr>
            <a:spLocks noChangeAspect="1"/>
          </p:cNvSpPr>
          <p:nvPr/>
        </p:nvSpPr>
        <p:spPr>
          <a:xfrm rot="6271302">
            <a:off x="10589017" y="1500085"/>
            <a:ext cx="325708" cy="552426"/>
          </a:xfrm>
          <a:custGeom>
            <a:avLst/>
            <a:gdLst>
              <a:gd name="connsiteX0" fmla="*/ 76200 w 259080"/>
              <a:gd name="connsiteY0" fmla="*/ 76200 h 439420"/>
              <a:gd name="connsiteX1" fmla="*/ 99060 w 259080"/>
              <a:gd name="connsiteY1" fmla="*/ 264160 h 439420"/>
              <a:gd name="connsiteX2" fmla="*/ 0 w 259080"/>
              <a:gd name="connsiteY2" fmla="*/ 439420 h 439420"/>
              <a:gd name="connsiteX3" fmla="*/ 172720 w 259080"/>
              <a:gd name="connsiteY3" fmla="*/ 378460 h 439420"/>
              <a:gd name="connsiteX4" fmla="*/ 167640 w 259080"/>
              <a:gd name="connsiteY4" fmla="*/ 162560 h 439420"/>
              <a:gd name="connsiteX5" fmla="*/ 259080 w 259080"/>
              <a:gd name="connsiteY5" fmla="*/ 0 h 439420"/>
              <a:gd name="connsiteX6" fmla="*/ 76200 w 259080"/>
              <a:gd name="connsiteY6" fmla="*/ 76200 h 43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80" h="439420">
                <a:moveTo>
                  <a:pt x="76200" y="76200"/>
                </a:moveTo>
                <a:lnTo>
                  <a:pt x="99060" y="264160"/>
                </a:lnTo>
                <a:lnTo>
                  <a:pt x="0" y="439420"/>
                </a:lnTo>
                <a:lnTo>
                  <a:pt x="172720" y="378460"/>
                </a:lnTo>
                <a:lnTo>
                  <a:pt x="167640" y="162560"/>
                </a:lnTo>
                <a:lnTo>
                  <a:pt x="259080" y="0"/>
                </a:lnTo>
                <a:lnTo>
                  <a:pt x="76200" y="762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21B49BF6-2C39-4942-80F4-D8D577C249F7}"/>
              </a:ext>
            </a:extLst>
          </p:cNvPr>
          <p:cNvSpPr>
            <a:spLocks noChangeAspect="1"/>
          </p:cNvSpPr>
          <p:nvPr/>
        </p:nvSpPr>
        <p:spPr>
          <a:xfrm rot="6271302">
            <a:off x="8568216" y="1489925"/>
            <a:ext cx="325708" cy="552426"/>
          </a:xfrm>
          <a:custGeom>
            <a:avLst/>
            <a:gdLst>
              <a:gd name="connsiteX0" fmla="*/ 76200 w 259080"/>
              <a:gd name="connsiteY0" fmla="*/ 76200 h 439420"/>
              <a:gd name="connsiteX1" fmla="*/ 99060 w 259080"/>
              <a:gd name="connsiteY1" fmla="*/ 264160 h 439420"/>
              <a:gd name="connsiteX2" fmla="*/ 0 w 259080"/>
              <a:gd name="connsiteY2" fmla="*/ 439420 h 439420"/>
              <a:gd name="connsiteX3" fmla="*/ 172720 w 259080"/>
              <a:gd name="connsiteY3" fmla="*/ 378460 h 439420"/>
              <a:gd name="connsiteX4" fmla="*/ 167640 w 259080"/>
              <a:gd name="connsiteY4" fmla="*/ 162560 h 439420"/>
              <a:gd name="connsiteX5" fmla="*/ 259080 w 259080"/>
              <a:gd name="connsiteY5" fmla="*/ 0 h 439420"/>
              <a:gd name="connsiteX6" fmla="*/ 76200 w 259080"/>
              <a:gd name="connsiteY6" fmla="*/ 76200 h 43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80" h="439420">
                <a:moveTo>
                  <a:pt x="76200" y="76200"/>
                </a:moveTo>
                <a:lnTo>
                  <a:pt x="99060" y="264160"/>
                </a:lnTo>
                <a:lnTo>
                  <a:pt x="0" y="439420"/>
                </a:lnTo>
                <a:lnTo>
                  <a:pt x="172720" y="378460"/>
                </a:lnTo>
                <a:lnTo>
                  <a:pt x="167640" y="162560"/>
                </a:lnTo>
                <a:lnTo>
                  <a:pt x="259080" y="0"/>
                </a:lnTo>
                <a:lnTo>
                  <a:pt x="76200" y="762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51D76356-AA8D-4C69-AD8B-2163B90B3BFE}"/>
              </a:ext>
            </a:extLst>
          </p:cNvPr>
          <p:cNvSpPr>
            <a:spLocks noChangeAspect="1"/>
          </p:cNvSpPr>
          <p:nvPr/>
        </p:nvSpPr>
        <p:spPr>
          <a:xfrm rot="6271302">
            <a:off x="6595892" y="1495005"/>
            <a:ext cx="325708" cy="552426"/>
          </a:xfrm>
          <a:custGeom>
            <a:avLst/>
            <a:gdLst>
              <a:gd name="connsiteX0" fmla="*/ 76200 w 259080"/>
              <a:gd name="connsiteY0" fmla="*/ 76200 h 439420"/>
              <a:gd name="connsiteX1" fmla="*/ 99060 w 259080"/>
              <a:gd name="connsiteY1" fmla="*/ 264160 h 439420"/>
              <a:gd name="connsiteX2" fmla="*/ 0 w 259080"/>
              <a:gd name="connsiteY2" fmla="*/ 439420 h 439420"/>
              <a:gd name="connsiteX3" fmla="*/ 172720 w 259080"/>
              <a:gd name="connsiteY3" fmla="*/ 378460 h 439420"/>
              <a:gd name="connsiteX4" fmla="*/ 167640 w 259080"/>
              <a:gd name="connsiteY4" fmla="*/ 162560 h 439420"/>
              <a:gd name="connsiteX5" fmla="*/ 259080 w 259080"/>
              <a:gd name="connsiteY5" fmla="*/ 0 h 439420"/>
              <a:gd name="connsiteX6" fmla="*/ 76200 w 259080"/>
              <a:gd name="connsiteY6" fmla="*/ 76200 h 43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80" h="439420">
                <a:moveTo>
                  <a:pt x="76200" y="76200"/>
                </a:moveTo>
                <a:lnTo>
                  <a:pt x="99060" y="264160"/>
                </a:lnTo>
                <a:lnTo>
                  <a:pt x="0" y="439420"/>
                </a:lnTo>
                <a:lnTo>
                  <a:pt x="172720" y="378460"/>
                </a:lnTo>
                <a:lnTo>
                  <a:pt x="167640" y="162560"/>
                </a:lnTo>
                <a:lnTo>
                  <a:pt x="259080" y="0"/>
                </a:lnTo>
                <a:lnTo>
                  <a:pt x="76200" y="762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2E8DAFC3-F46C-461B-AAB7-A4A4B4ACD728}"/>
              </a:ext>
            </a:extLst>
          </p:cNvPr>
          <p:cNvSpPr>
            <a:spLocks noChangeAspect="1"/>
          </p:cNvSpPr>
          <p:nvPr/>
        </p:nvSpPr>
        <p:spPr>
          <a:xfrm rot="6271302">
            <a:off x="4541144" y="1500085"/>
            <a:ext cx="325708" cy="552426"/>
          </a:xfrm>
          <a:custGeom>
            <a:avLst/>
            <a:gdLst>
              <a:gd name="connsiteX0" fmla="*/ 76200 w 259080"/>
              <a:gd name="connsiteY0" fmla="*/ 76200 h 439420"/>
              <a:gd name="connsiteX1" fmla="*/ 99060 w 259080"/>
              <a:gd name="connsiteY1" fmla="*/ 264160 h 439420"/>
              <a:gd name="connsiteX2" fmla="*/ 0 w 259080"/>
              <a:gd name="connsiteY2" fmla="*/ 439420 h 439420"/>
              <a:gd name="connsiteX3" fmla="*/ 172720 w 259080"/>
              <a:gd name="connsiteY3" fmla="*/ 378460 h 439420"/>
              <a:gd name="connsiteX4" fmla="*/ 167640 w 259080"/>
              <a:gd name="connsiteY4" fmla="*/ 162560 h 439420"/>
              <a:gd name="connsiteX5" fmla="*/ 259080 w 259080"/>
              <a:gd name="connsiteY5" fmla="*/ 0 h 439420"/>
              <a:gd name="connsiteX6" fmla="*/ 76200 w 259080"/>
              <a:gd name="connsiteY6" fmla="*/ 76200 h 43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80" h="439420">
                <a:moveTo>
                  <a:pt x="76200" y="76200"/>
                </a:moveTo>
                <a:lnTo>
                  <a:pt x="99060" y="264160"/>
                </a:lnTo>
                <a:lnTo>
                  <a:pt x="0" y="439420"/>
                </a:lnTo>
                <a:lnTo>
                  <a:pt x="172720" y="378460"/>
                </a:lnTo>
                <a:lnTo>
                  <a:pt x="167640" y="162560"/>
                </a:lnTo>
                <a:lnTo>
                  <a:pt x="259080" y="0"/>
                </a:lnTo>
                <a:lnTo>
                  <a:pt x="76200" y="762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85DDB024-E9BC-46E8-96EE-7357C1A54374}"/>
              </a:ext>
            </a:extLst>
          </p:cNvPr>
          <p:cNvSpPr>
            <a:spLocks noChangeAspect="1"/>
          </p:cNvSpPr>
          <p:nvPr/>
        </p:nvSpPr>
        <p:spPr>
          <a:xfrm rot="6271302">
            <a:off x="2597687" y="1500936"/>
            <a:ext cx="325708" cy="552426"/>
          </a:xfrm>
          <a:custGeom>
            <a:avLst/>
            <a:gdLst>
              <a:gd name="connsiteX0" fmla="*/ 76200 w 259080"/>
              <a:gd name="connsiteY0" fmla="*/ 76200 h 439420"/>
              <a:gd name="connsiteX1" fmla="*/ 99060 w 259080"/>
              <a:gd name="connsiteY1" fmla="*/ 264160 h 439420"/>
              <a:gd name="connsiteX2" fmla="*/ 0 w 259080"/>
              <a:gd name="connsiteY2" fmla="*/ 439420 h 439420"/>
              <a:gd name="connsiteX3" fmla="*/ 172720 w 259080"/>
              <a:gd name="connsiteY3" fmla="*/ 378460 h 439420"/>
              <a:gd name="connsiteX4" fmla="*/ 167640 w 259080"/>
              <a:gd name="connsiteY4" fmla="*/ 162560 h 439420"/>
              <a:gd name="connsiteX5" fmla="*/ 259080 w 259080"/>
              <a:gd name="connsiteY5" fmla="*/ 0 h 439420"/>
              <a:gd name="connsiteX6" fmla="*/ 76200 w 259080"/>
              <a:gd name="connsiteY6" fmla="*/ 76200 h 43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80" h="439420">
                <a:moveTo>
                  <a:pt x="76200" y="76200"/>
                </a:moveTo>
                <a:lnTo>
                  <a:pt x="99060" y="264160"/>
                </a:lnTo>
                <a:lnTo>
                  <a:pt x="0" y="439420"/>
                </a:lnTo>
                <a:lnTo>
                  <a:pt x="172720" y="378460"/>
                </a:lnTo>
                <a:lnTo>
                  <a:pt x="167640" y="162560"/>
                </a:lnTo>
                <a:lnTo>
                  <a:pt x="259080" y="0"/>
                </a:lnTo>
                <a:lnTo>
                  <a:pt x="76200" y="762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7434BDAA-1726-48AC-A003-D7BB28AAA4E8}"/>
              </a:ext>
            </a:extLst>
          </p:cNvPr>
          <p:cNvSpPr>
            <a:spLocks noChangeAspect="1"/>
          </p:cNvSpPr>
          <p:nvPr/>
        </p:nvSpPr>
        <p:spPr>
          <a:xfrm rot="6271302">
            <a:off x="713427" y="1500936"/>
            <a:ext cx="325708" cy="552426"/>
          </a:xfrm>
          <a:custGeom>
            <a:avLst/>
            <a:gdLst>
              <a:gd name="connsiteX0" fmla="*/ 76200 w 259080"/>
              <a:gd name="connsiteY0" fmla="*/ 76200 h 439420"/>
              <a:gd name="connsiteX1" fmla="*/ 99060 w 259080"/>
              <a:gd name="connsiteY1" fmla="*/ 264160 h 439420"/>
              <a:gd name="connsiteX2" fmla="*/ 0 w 259080"/>
              <a:gd name="connsiteY2" fmla="*/ 439420 h 439420"/>
              <a:gd name="connsiteX3" fmla="*/ 172720 w 259080"/>
              <a:gd name="connsiteY3" fmla="*/ 378460 h 439420"/>
              <a:gd name="connsiteX4" fmla="*/ 167640 w 259080"/>
              <a:gd name="connsiteY4" fmla="*/ 162560 h 439420"/>
              <a:gd name="connsiteX5" fmla="*/ 259080 w 259080"/>
              <a:gd name="connsiteY5" fmla="*/ 0 h 439420"/>
              <a:gd name="connsiteX6" fmla="*/ 76200 w 259080"/>
              <a:gd name="connsiteY6" fmla="*/ 76200 h 43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80" h="439420">
                <a:moveTo>
                  <a:pt x="76200" y="76200"/>
                </a:moveTo>
                <a:lnTo>
                  <a:pt x="99060" y="264160"/>
                </a:lnTo>
                <a:lnTo>
                  <a:pt x="0" y="439420"/>
                </a:lnTo>
                <a:lnTo>
                  <a:pt x="172720" y="378460"/>
                </a:lnTo>
                <a:lnTo>
                  <a:pt x="167640" y="162560"/>
                </a:lnTo>
                <a:lnTo>
                  <a:pt x="259080" y="0"/>
                </a:lnTo>
                <a:lnTo>
                  <a:pt x="76200" y="762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C717C-E2A8-4097-BAA9-484FDE541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21. 10. .2023.</a:t>
            </a:r>
            <a:endParaRPr kumimoji="0" lang="hr-HR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C66433-9012-4B48-802A-06362227F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53088A-7AF1-48E0-AE4F-22C529FE6DDE}" type="slidenum">
              <a:rPr kumimoji="0" lang="hr-H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hr-H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295AA1-6AB2-4AFD-8D0B-59AAAC3710FD}"/>
              </a:ext>
            </a:extLst>
          </p:cNvPr>
          <p:cNvSpPr txBox="1"/>
          <p:nvPr/>
        </p:nvSpPr>
        <p:spPr>
          <a:xfrm>
            <a:off x="10556470" y="115685"/>
            <a:ext cx="1187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Ivana Colić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E21A8BB-EEF0-44F0-8A69-E432C05D5BC2}"/>
              </a:ext>
            </a:extLst>
          </p:cNvPr>
          <p:cNvGrpSpPr/>
          <p:nvPr/>
        </p:nvGrpSpPr>
        <p:grpSpPr>
          <a:xfrm>
            <a:off x="1904538" y="3582679"/>
            <a:ext cx="7995920" cy="2500060"/>
            <a:chOff x="1904538" y="3501064"/>
            <a:chExt cx="7995920" cy="2500060"/>
          </a:xfrm>
        </p:grpSpPr>
        <p:sp>
          <p:nvSpPr>
            <p:cNvPr id="26" name="Flowchart: Manual Operation 25">
              <a:extLst>
                <a:ext uri="{FF2B5EF4-FFF2-40B4-BE49-F238E27FC236}">
                  <a16:creationId xmlns:a16="http://schemas.microsoft.com/office/drawing/2014/main" id="{BE21B534-8785-4381-AD3E-3B644F9CE766}"/>
                </a:ext>
              </a:extLst>
            </p:cNvPr>
            <p:cNvSpPr/>
            <p:nvPr/>
          </p:nvSpPr>
          <p:spPr>
            <a:xfrm>
              <a:off x="1904538" y="3501064"/>
              <a:ext cx="7995920" cy="507027"/>
            </a:xfrm>
            <a:prstGeom prst="flowChartManualOperation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182CA14-8D71-41DB-9C14-FF0067E5DFE4}"/>
                </a:ext>
              </a:extLst>
            </p:cNvPr>
            <p:cNvGrpSpPr/>
            <p:nvPr/>
          </p:nvGrpSpPr>
          <p:grpSpPr>
            <a:xfrm>
              <a:off x="3622891" y="4346590"/>
              <a:ext cx="1406901" cy="1073656"/>
              <a:chOff x="3622891" y="4346590"/>
              <a:chExt cx="1406901" cy="1073656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187C75D-E6F4-4183-9342-6006965957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2891" y="4346590"/>
                <a:ext cx="228489" cy="22848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712A70C-501D-46AD-8175-3D8F2DFEAD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51380" y="4346590"/>
                <a:ext cx="228489" cy="228488"/>
              </a:xfrm>
              <a:prstGeom prst="ellipse">
                <a:avLst/>
              </a:prstGeom>
              <a:noFill/>
              <a:ln w="190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0C2964C-79FB-4BB8-94D5-E77BE226EE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90029" y="4346590"/>
                <a:ext cx="228489" cy="22848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FF33DBE-8EBF-414C-AF41-2AC88F4C14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18518" y="4346590"/>
                <a:ext cx="228489" cy="228488"/>
              </a:xfrm>
              <a:prstGeom prst="ellipse">
                <a:avLst/>
              </a:prstGeom>
              <a:noFill/>
              <a:ln w="190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3372B4E6-C317-42DA-B97E-D63CE53F52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57167" y="4346590"/>
                <a:ext cx="228489" cy="22848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E1CE2D5-6733-4994-AE63-9AAFA1C5BA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85656" y="4346590"/>
                <a:ext cx="228489" cy="228488"/>
              </a:xfrm>
              <a:prstGeom prst="ellipse">
                <a:avLst/>
              </a:prstGeom>
              <a:noFill/>
              <a:ln w="190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15513FE-63A1-490B-8888-7C15E9F9F0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2891" y="4769174"/>
                <a:ext cx="228489" cy="22848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04C8845-8075-480B-9B2A-B7B8D2F7D2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51380" y="4769174"/>
                <a:ext cx="228489" cy="228488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55F1A93F-8C6C-410D-87F1-FA397B1727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00753" y="4769174"/>
                <a:ext cx="228489" cy="22848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BAA5B313-BA48-417B-9DCC-FEDBADA6BF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29242" y="4769174"/>
                <a:ext cx="228489" cy="228488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DDD990CD-D6CE-4385-BF98-9CBE8AEE93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72814" y="4769174"/>
                <a:ext cx="228489" cy="22848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A1113F5A-96D5-4662-90C9-6F18268B5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01303" y="4769174"/>
                <a:ext cx="228489" cy="228488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0DBA4A3-0C35-4292-8B4F-829BAB7494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2891" y="5191758"/>
                <a:ext cx="228489" cy="22848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5BF2347-8094-447A-B2A5-C8453A1275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51380" y="5191758"/>
                <a:ext cx="228489" cy="228488"/>
              </a:xfrm>
              <a:prstGeom prst="ellips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B5824FE-3C71-42DD-BB8B-A0D28A914A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95164" y="5191758"/>
                <a:ext cx="228489" cy="22848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769C349C-146F-44E9-8CD5-92FA350E5B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23653" y="5191758"/>
                <a:ext cx="228489" cy="228488"/>
              </a:xfrm>
              <a:prstGeom prst="ellips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20CDF80-04EF-405B-869F-6711DAAFA6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55245" y="5191758"/>
                <a:ext cx="228489" cy="22848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567EF83D-878D-484D-825D-DA4FA022EE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83734" y="5191758"/>
                <a:ext cx="228489" cy="228488"/>
              </a:xfrm>
              <a:prstGeom prst="ellips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EBF8E7F-294D-4C3E-8576-E7819D9281C3}"/>
                </a:ext>
              </a:extLst>
            </p:cNvPr>
            <p:cNvGrpSpPr/>
            <p:nvPr/>
          </p:nvGrpSpPr>
          <p:grpSpPr>
            <a:xfrm>
              <a:off x="6698715" y="4346590"/>
              <a:ext cx="1432652" cy="1073656"/>
              <a:chOff x="6698715" y="4346590"/>
              <a:chExt cx="1432652" cy="1073656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967C197C-EB6A-429B-B2A7-7FE0F8B3C8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98715" y="4346590"/>
                <a:ext cx="235344" cy="235343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B57C5BD-2B49-4862-AAC8-7744657459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34059" y="4346590"/>
                <a:ext cx="235344" cy="235343"/>
              </a:xfrm>
              <a:prstGeom prst="ellipse">
                <a:avLst/>
              </a:prstGeom>
              <a:solidFill>
                <a:srgbClr val="7030A0"/>
              </a:solidFill>
              <a:ln w="15875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561091D6-866F-4005-9C5E-AB501ED3E1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79439" y="4346590"/>
                <a:ext cx="235344" cy="235343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0AB2A1E9-6140-4F75-9B3E-9158C92928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14783" y="4346590"/>
                <a:ext cx="235344" cy="235343"/>
              </a:xfrm>
              <a:prstGeom prst="ellipse">
                <a:avLst/>
              </a:prstGeom>
              <a:solidFill>
                <a:srgbClr val="7030A0"/>
              </a:solidFill>
              <a:ln w="15875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05E2C155-D607-4EAB-BEEC-E030C0C431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53553" y="4346590"/>
                <a:ext cx="235344" cy="235343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478FAE7-9502-4668-890C-7CE5D8EBFA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8897" y="4346590"/>
                <a:ext cx="235344" cy="235343"/>
              </a:xfrm>
              <a:prstGeom prst="ellipse">
                <a:avLst/>
              </a:prstGeom>
              <a:solidFill>
                <a:srgbClr val="7030A0"/>
              </a:solidFill>
              <a:ln w="15875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2F6311A-D8D3-44B5-BD37-79E13635AF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98715" y="4765747"/>
                <a:ext cx="235344" cy="235343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906C25B-B427-4E39-8460-407442A36F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34059" y="4765747"/>
                <a:ext cx="235344" cy="235343"/>
              </a:xfrm>
              <a:prstGeom prst="ellipse">
                <a:avLst/>
              </a:prstGeom>
              <a:solidFill>
                <a:srgbClr val="006600"/>
              </a:solidFill>
              <a:ln w="158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F23981BD-5DC8-465D-B199-DC3970E3D2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77185" y="4765747"/>
                <a:ext cx="235344" cy="235343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46A22276-F81C-47AC-A8DA-598994F77E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12529" y="4765747"/>
                <a:ext cx="235344" cy="235343"/>
              </a:xfrm>
              <a:prstGeom prst="ellipse">
                <a:avLst/>
              </a:prstGeom>
              <a:solidFill>
                <a:srgbClr val="006600"/>
              </a:solidFill>
              <a:ln w="158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D3E7705-6A7C-48C5-AC0D-9C543C718F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55125" y="4765747"/>
                <a:ext cx="235344" cy="235343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51DCA5AE-FD72-4F84-AF92-D9FC7191C5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90469" y="4765747"/>
                <a:ext cx="235344" cy="235343"/>
              </a:xfrm>
              <a:prstGeom prst="ellipse">
                <a:avLst/>
              </a:prstGeom>
              <a:solidFill>
                <a:srgbClr val="006600"/>
              </a:solidFill>
              <a:ln w="158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ACD9640-081C-463C-A357-2C2036B11E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98715" y="5184903"/>
                <a:ext cx="235344" cy="235343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C08F6CF-71DD-4E9D-96D6-48FE15B271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34059" y="5184903"/>
                <a:ext cx="235344" cy="235343"/>
              </a:xfrm>
              <a:prstGeom prst="ellipse">
                <a:avLst/>
              </a:prstGeom>
              <a:solidFill>
                <a:srgbClr val="C00000"/>
              </a:solidFill>
              <a:ln w="158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0A8BB4E1-2262-4EA1-9AB8-85D2483915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79697" y="5184903"/>
                <a:ext cx="235344" cy="235343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9525C813-FADA-47C5-A6F7-9F7F0063FE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15041" y="5184903"/>
                <a:ext cx="235344" cy="235343"/>
              </a:xfrm>
              <a:prstGeom prst="ellipse">
                <a:avLst/>
              </a:prstGeom>
              <a:solidFill>
                <a:srgbClr val="C00000"/>
              </a:solidFill>
              <a:ln w="158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1CC5209-8596-4FFD-9FC4-FD26C07344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60679" y="5184903"/>
                <a:ext cx="235344" cy="235343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27CF6F02-C19D-4542-B865-2A6C1EF01E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96023" y="5184903"/>
                <a:ext cx="235344" cy="235343"/>
              </a:xfrm>
              <a:prstGeom prst="ellipse">
                <a:avLst/>
              </a:prstGeom>
              <a:solidFill>
                <a:srgbClr val="C00000"/>
              </a:solidFill>
              <a:ln w="158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AA1382CB-D127-4F98-9377-E2147CCE1A96}"/>
                </a:ext>
              </a:extLst>
            </p:cNvPr>
            <p:cNvSpPr txBox="1"/>
            <p:nvPr/>
          </p:nvSpPr>
          <p:spPr>
            <a:xfrm>
              <a:off x="4318518" y="5662570"/>
              <a:ext cx="29770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72B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heterochiral	</a:t>
              </a:r>
              <a:r>
                <a:rPr kumimoji="0" lang="hr-HR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72B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vs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72B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homochiral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A04FC-13B7-4A3B-A1E9-2DFCD40EB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D81099-0BF1-4998-9BD6-A1A4967844E0}"/>
              </a:ext>
            </a:extLst>
          </p:cNvPr>
          <p:cNvGrpSpPr/>
          <p:nvPr/>
        </p:nvGrpSpPr>
        <p:grpSpPr>
          <a:xfrm>
            <a:off x="220973" y="604369"/>
            <a:ext cx="11750054" cy="2601269"/>
            <a:chOff x="220973" y="604369"/>
            <a:chExt cx="11750054" cy="260126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5B9AA9-2035-4578-AC81-288B2FAB3095}"/>
                </a:ext>
              </a:extLst>
            </p:cNvPr>
            <p:cNvGrpSpPr/>
            <p:nvPr/>
          </p:nvGrpSpPr>
          <p:grpSpPr>
            <a:xfrm>
              <a:off x="803379" y="2970293"/>
              <a:ext cx="10553733" cy="235345"/>
              <a:chOff x="803379" y="2970293"/>
              <a:chExt cx="10553733" cy="235345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6570FC0-5036-4842-A2DD-45DFB512A4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3379" y="2977150"/>
                <a:ext cx="228489" cy="22848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2BC04D8-F13B-4B73-A43B-C38E045F07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1868" y="2977150"/>
                <a:ext cx="228489" cy="228488"/>
              </a:xfrm>
              <a:prstGeom prst="ellipse">
                <a:avLst/>
              </a:prstGeom>
              <a:noFill/>
              <a:ln w="190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6669E03-B11C-48B1-9504-FB70D78D51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00235" y="2970293"/>
                <a:ext cx="235344" cy="235343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F2CEE35-D0D1-4BF2-9A11-400E8A0920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35579" y="2970293"/>
                <a:ext cx="235344" cy="235343"/>
              </a:xfrm>
              <a:prstGeom prst="ellipse">
                <a:avLst/>
              </a:prstGeom>
              <a:solidFill>
                <a:srgbClr val="7030A0"/>
              </a:solidFill>
              <a:ln w="15875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E29C379-09D3-4007-B3B9-BDF0C35318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12650" y="2977150"/>
                <a:ext cx="228489" cy="22848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DC3FE46-25EE-4AE3-BB86-A0FC21B46C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41139" y="2977150"/>
                <a:ext cx="228489" cy="228488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ED4C1D7-5701-4049-AF19-5463095403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84240" y="2970293"/>
                <a:ext cx="235344" cy="235343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1522682-D0D3-4BC1-9FB0-70B25604AA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19584" y="2970293"/>
                <a:ext cx="235344" cy="235343"/>
              </a:xfrm>
              <a:prstGeom prst="ellipse">
                <a:avLst/>
              </a:prstGeom>
              <a:solidFill>
                <a:srgbClr val="006600"/>
              </a:solidFill>
              <a:ln w="158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BDED898-6C4D-4F46-9DC4-A0FEC25EA4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70597" y="2977150"/>
                <a:ext cx="228489" cy="22848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316141C-122D-499C-8659-F86D0921EA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99086" y="2977150"/>
                <a:ext cx="228489" cy="228488"/>
              </a:xfrm>
              <a:prstGeom prst="ellips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BABB329-4A51-4C75-9712-4621ED77E3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886424" y="2970294"/>
                <a:ext cx="235344" cy="235343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5875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51666E6-25BF-43F0-9D1D-3F4183835A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21768" y="2970294"/>
                <a:ext cx="235344" cy="235343"/>
              </a:xfrm>
              <a:prstGeom prst="ellipse">
                <a:avLst/>
              </a:prstGeom>
              <a:solidFill>
                <a:srgbClr val="C00000"/>
              </a:solidFill>
              <a:ln w="158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76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7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</p:txBody>
          </p:sp>
        </p:grpSp>
        <p:graphicFrame>
          <p:nvGraphicFramePr>
            <p:cNvPr id="42" name="Object 41">
              <a:extLst>
                <a:ext uri="{FF2B5EF4-FFF2-40B4-BE49-F238E27FC236}">
                  <a16:creationId xmlns:a16="http://schemas.microsoft.com/office/drawing/2014/main" id="{1895194D-C3BC-4901-86D3-9EFD33FA8CF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6307336"/>
                </p:ext>
              </p:extLst>
            </p:nvPr>
          </p:nvGraphicFramePr>
          <p:xfrm>
            <a:off x="220973" y="604369"/>
            <a:ext cx="11750054" cy="2203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38" name="CS ChemDraw Drawing" r:id="rId3" imgW="9791712" imgH="1836276" progId="ChemDraw.Document.6.0">
                    <p:embed/>
                  </p:oleObj>
                </mc:Choice>
                <mc:Fallback>
                  <p:oleObj name="CS ChemDraw Drawing" r:id="rId3" imgW="9791712" imgH="1836276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20973" y="604369"/>
                          <a:ext cx="11750054" cy="22035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6331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A0FCA-A6A9-45A2-8F6A-A75FFD451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21. 10. .2023.</a:t>
            </a:r>
            <a:endParaRPr kumimoji="0" lang="hr-HR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677FD-3EFE-4C3F-962C-04205F4D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53088A-7AF1-48E0-AE4F-22C529FE6DDE}" type="slidenum">
              <a:rPr kumimoji="0" lang="hr-H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hr-H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076535-6AD1-4878-BA9C-E5E45DBB020C}"/>
              </a:ext>
            </a:extLst>
          </p:cNvPr>
          <p:cNvGrpSpPr/>
          <p:nvPr/>
        </p:nvGrpSpPr>
        <p:grpSpPr>
          <a:xfrm>
            <a:off x="3543833" y="709088"/>
            <a:ext cx="5104334" cy="2088216"/>
            <a:chOff x="3543833" y="709088"/>
            <a:chExt cx="5104334" cy="20882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35EE49-1D99-41DE-9A46-93BA48F67FC1}"/>
                </a:ext>
              </a:extLst>
            </p:cNvPr>
            <p:cNvSpPr txBox="1"/>
            <p:nvPr/>
          </p:nvSpPr>
          <p:spPr>
            <a:xfrm>
              <a:off x="7161863" y="711192"/>
              <a:ext cx="1486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2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Carbasugars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CE65D0-79FC-49D1-B1FA-4961EF75AAE8}"/>
                </a:ext>
              </a:extLst>
            </p:cNvPr>
            <p:cNvSpPr txBox="1"/>
            <p:nvPr/>
          </p:nvSpPr>
          <p:spPr>
            <a:xfrm>
              <a:off x="3543833" y="709088"/>
              <a:ext cx="17321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2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Carbohydrates</a:t>
              </a:r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E05A733A-1D64-4D39-8EA8-10B0AEB6A232}"/>
                </a:ext>
              </a:extLst>
            </p:cNvPr>
            <p:cNvSpPr/>
            <p:nvPr/>
          </p:nvSpPr>
          <p:spPr>
            <a:xfrm>
              <a:off x="5527736" y="713295"/>
              <a:ext cx="1258167" cy="365125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C4EEA1B2-CE70-46F3-8E3D-655F8726B09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74455067"/>
                </p:ext>
              </p:extLst>
            </p:nvPr>
          </p:nvGraphicFramePr>
          <p:xfrm>
            <a:off x="3720361" y="1912234"/>
            <a:ext cx="1234483" cy="8850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14" name="CS ChemDraw Drawing" r:id="rId3" imgW="1028806" imgH="737679" progId="ChemDraw.Document.6.0">
                    <p:embed/>
                  </p:oleObj>
                </mc:Choice>
                <mc:Fallback>
                  <p:oleObj name="CS ChemDraw Drawing" r:id="rId3" imgW="1028806" imgH="737679" progId="ChemDraw.Document.6.0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C4EEA1B2-CE70-46F3-8E3D-655F8726B09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720361" y="1912234"/>
                          <a:ext cx="1234483" cy="88507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2D2966B7-B5FA-4B74-8041-39E92B70DC5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5098941"/>
                </p:ext>
              </p:extLst>
            </p:nvPr>
          </p:nvGraphicFramePr>
          <p:xfrm>
            <a:off x="7247506" y="1914304"/>
            <a:ext cx="1234138" cy="883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15" name="CS ChemDraw Drawing" r:id="rId5" imgW="1028448" imgH="735833" progId="ChemDraw.Document.6.0">
                    <p:embed/>
                  </p:oleObj>
                </mc:Choice>
                <mc:Fallback>
                  <p:oleObj name="CS ChemDraw Drawing" r:id="rId5" imgW="1028448" imgH="735833" progId="ChemDraw.Document.6.0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2D2966B7-B5FA-4B74-8041-39E92B70DC5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247506" y="1914304"/>
                          <a:ext cx="1234138" cy="883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D6946148-2784-43CB-9EEC-CED1C5D2C0E3}"/>
                </a:ext>
              </a:extLst>
            </p:cNvPr>
            <p:cNvSpPr/>
            <p:nvPr/>
          </p:nvSpPr>
          <p:spPr>
            <a:xfrm>
              <a:off x="5527736" y="2172206"/>
              <a:ext cx="1258167" cy="365125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F1BE518-F07D-43DD-B23D-E454E0272045}"/>
              </a:ext>
            </a:extLst>
          </p:cNvPr>
          <p:cNvGrpSpPr/>
          <p:nvPr/>
        </p:nvGrpSpPr>
        <p:grpSpPr>
          <a:xfrm>
            <a:off x="3094730" y="3647586"/>
            <a:ext cx="6002541" cy="2187238"/>
            <a:chOff x="2733039" y="3627923"/>
            <a:chExt cx="6002541" cy="2187238"/>
          </a:xfrm>
        </p:grpSpPr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48B19BB0-130F-49C1-B163-AD816BEEBF2B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794091" y="3627923"/>
            <a:ext cx="3941489" cy="18794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16" name="CS ChemDraw Drawing" r:id="rId7" imgW="3583172" imgH="1708601" progId="ChemDraw.Document.6.0">
                    <p:embed/>
                  </p:oleObj>
                </mc:Choice>
                <mc:Fallback>
                  <p:oleObj name="CS ChemDraw Drawing" r:id="rId7" imgW="3583172" imgH="1708601" progId="ChemDraw.Document.6.0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48B19BB0-130F-49C1-B163-AD816BEEBF2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794091" y="3627923"/>
                          <a:ext cx="3941489" cy="187946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A6A5F1-991E-4EE5-8D00-B34B62898887}"/>
                </a:ext>
              </a:extLst>
            </p:cNvPr>
            <p:cNvSpPr/>
            <p:nvPr/>
          </p:nvSpPr>
          <p:spPr>
            <a:xfrm>
              <a:off x="6327055" y="5507384"/>
              <a:ext cx="8755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Acarbose</a:t>
              </a:r>
            </a:p>
          </p:txBody>
        </p:sp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CD7F2F36-F49F-4079-9F10-6A958792CE6F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733039" y="4080359"/>
            <a:ext cx="1523808" cy="1309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17" name="CS ChemDraw Drawing" r:id="rId9" imgW="1385280" imgH="1190158" progId="ChemDraw.Document.6.0">
                    <p:embed/>
                  </p:oleObj>
                </mc:Choice>
                <mc:Fallback>
                  <p:oleObj name="CS ChemDraw Drawing" r:id="rId9" imgW="1385280" imgH="1190158" progId="ChemDraw.Document.6.0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CD7F2F36-F49F-4079-9F10-6A958792CE6F}"/>
                            </a:ext>
                          </a:extLst>
                        </p:cNvPr>
                        <p:cNvPicPr preferRelativeResize="0"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733039" y="4080359"/>
                          <a:ext cx="1523808" cy="130917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1600122-82E2-4AA2-A3CA-6C88E3EBE3ED}"/>
                </a:ext>
              </a:extLst>
            </p:cNvPr>
            <p:cNvSpPr/>
            <p:nvPr/>
          </p:nvSpPr>
          <p:spPr>
            <a:xfrm>
              <a:off x="3081593" y="5507384"/>
              <a:ext cx="82670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Tamiflu®</a:t>
              </a:r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065E08-504B-4514-A58F-74812FA38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</p:spTree>
    <p:extLst>
      <p:ext uri="{BB962C8B-B14F-4D97-AF65-F5344CB8AC3E}">
        <p14:creationId xmlns:p14="http://schemas.microsoft.com/office/powerpoint/2010/main" val="340231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36C19-EB9F-404E-A3C7-0A682A230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21. 10. .2023.</a:t>
            </a:r>
            <a:endParaRPr kumimoji="0" lang="hr-HR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D25B83-1B33-459A-A893-3223840B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53088A-7AF1-48E0-AE4F-22C529FE6DDE}" type="slidenum">
              <a:rPr kumimoji="0" lang="hr-H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hr-H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CF9DA85-6AB4-4842-A03C-7FA76432F7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050387"/>
              </p:ext>
            </p:extLst>
          </p:nvPr>
        </p:nvGraphicFramePr>
        <p:xfrm>
          <a:off x="3790848" y="870447"/>
          <a:ext cx="4610304" cy="4154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9" name="CS ChemDraw Drawing" r:id="rId3" imgW="3841920" imgH="3462355" progId="ChemDraw.Document.6.0">
                  <p:embed/>
                </p:oleObj>
              </mc:Choice>
              <mc:Fallback>
                <p:oleObj name="CS ChemDraw Drawing" r:id="rId3" imgW="3841920" imgH="3462355" progId="ChemDraw.Document.6.0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CF9DA85-6AB4-4842-A03C-7FA76432F7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0848" y="870447"/>
                        <a:ext cx="4610304" cy="41548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530E77E-ECA9-4ED4-9599-A3EDA1D627EB}"/>
              </a:ext>
            </a:extLst>
          </p:cNvPr>
          <p:cNvSpPr/>
          <p:nvPr/>
        </p:nvSpPr>
        <p:spPr>
          <a:xfrm>
            <a:off x="201579" y="5614000"/>
            <a:ext cx="4438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Chemistry and Chemical Biology I–III (2001) pp 2595–2661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Org. Biomol. Chem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(2019) 4061–4072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AA971-F007-40EF-8016-006F8CE5E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</p:spTree>
    <p:extLst>
      <p:ext uri="{BB962C8B-B14F-4D97-AF65-F5344CB8AC3E}">
        <p14:creationId xmlns:p14="http://schemas.microsoft.com/office/powerpoint/2010/main" val="1766687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8051FE8-4B71-4EF7-9040-C480B16AD43D}"/>
              </a:ext>
            </a:extLst>
          </p:cNvPr>
          <p:cNvGrpSpPr/>
          <p:nvPr/>
        </p:nvGrpSpPr>
        <p:grpSpPr>
          <a:xfrm>
            <a:off x="387350" y="649938"/>
            <a:ext cx="11417300" cy="3902075"/>
            <a:chOff x="387350" y="307022"/>
            <a:chExt cx="11417300" cy="390207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8454250-B19A-4537-8503-995BD9252917}"/>
                </a:ext>
              </a:extLst>
            </p:cNvPr>
            <p:cNvGrpSpPr/>
            <p:nvPr/>
          </p:nvGrpSpPr>
          <p:grpSpPr>
            <a:xfrm>
              <a:off x="8257442" y="2189480"/>
              <a:ext cx="753672" cy="975360"/>
              <a:chOff x="8390328" y="2430780"/>
              <a:chExt cx="753672" cy="975360"/>
            </a:xfrm>
          </p:grpSpPr>
          <p:sp>
            <p:nvSpPr>
              <p:cNvPr id="5" name="Hexagon 4">
                <a:extLst>
                  <a:ext uri="{FF2B5EF4-FFF2-40B4-BE49-F238E27FC236}">
                    <a16:creationId xmlns:a16="http://schemas.microsoft.com/office/drawing/2014/main" id="{2DBA3952-4F76-4204-8F46-B7780FF20004}"/>
                  </a:ext>
                </a:extLst>
              </p:cNvPr>
              <p:cNvSpPr/>
              <p:nvPr/>
            </p:nvSpPr>
            <p:spPr>
              <a:xfrm rot="1777704">
                <a:off x="8544406" y="2749106"/>
                <a:ext cx="445516" cy="365125"/>
              </a:xfrm>
              <a:prstGeom prst="hexagon">
                <a:avLst/>
              </a:prstGeom>
              <a:noFill/>
              <a:ln w="762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3E51E7FD-0DA3-40E2-B7E2-379319A59D47}"/>
                  </a:ext>
                </a:extLst>
              </p:cNvPr>
              <p:cNvSpPr/>
              <p:nvPr/>
            </p:nvSpPr>
            <p:spPr>
              <a:xfrm>
                <a:off x="8968740" y="2430780"/>
                <a:ext cx="175260" cy="381000"/>
              </a:xfrm>
              <a:custGeom>
                <a:avLst/>
                <a:gdLst>
                  <a:gd name="connsiteX0" fmla="*/ 0 w 175260"/>
                  <a:gd name="connsiteY0" fmla="*/ 381000 h 381000"/>
                  <a:gd name="connsiteX1" fmla="*/ 175260 w 175260"/>
                  <a:gd name="connsiteY1" fmla="*/ 289560 h 381000"/>
                  <a:gd name="connsiteX2" fmla="*/ 167640 w 175260"/>
                  <a:gd name="connsiteY2" fmla="*/ 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5260" h="381000">
                    <a:moveTo>
                      <a:pt x="0" y="381000"/>
                    </a:moveTo>
                    <a:lnTo>
                      <a:pt x="175260" y="289560"/>
                    </a:lnTo>
                    <a:lnTo>
                      <a:pt x="167640" y="0"/>
                    </a:lnTo>
                  </a:path>
                </a:pathLst>
              </a:custGeom>
              <a:noFill/>
              <a:ln w="762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9B7472B-783C-4284-8ED4-F10FAF8EAD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7164" y="3177627"/>
                <a:ext cx="0" cy="228513"/>
              </a:xfrm>
              <a:prstGeom prst="line">
                <a:avLst/>
              </a:prstGeom>
              <a:ln w="76200"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153B2F7-968F-4055-B8D6-D80DAE17F27D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H="1" flipV="1">
                <a:off x="8390328" y="2662850"/>
                <a:ext cx="183203" cy="158693"/>
              </a:xfrm>
              <a:prstGeom prst="line">
                <a:avLst/>
              </a:prstGeom>
              <a:ln w="76200"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AACE48A-BEF6-452B-B811-477F1E61EB32}"/>
                  </a:ext>
                </a:extLst>
              </p:cNvPr>
              <p:cNvCxnSpPr>
                <a:stCxn id="5" idx="2"/>
              </p:cNvCxnSpPr>
              <p:nvPr/>
            </p:nvCxnSpPr>
            <p:spPr>
              <a:xfrm flipH="1">
                <a:off x="8390328" y="3025362"/>
                <a:ext cx="172296" cy="114078"/>
              </a:xfrm>
              <a:prstGeom prst="line">
                <a:avLst/>
              </a:prstGeom>
              <a:ln w="76200"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4CF775D8-E72B-4CCB-906D-49EBB1B4A11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53244977"/>
                </p:ext>
              </p:extLst>
            </p:nvPr>
          </p:nvGraphicFramePr>
          <p:xfrm>
            <a:off x="387350" y="307022"/>
            <a:ext cx="11417300" cy="3902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71" name="CS ChemDraw Drawing" r:id="rId3" imgW="9515808" imgH="3252158" progId="ChemDraw.Document.6.0">
                    <p:embed/>
                  </p:oleObj>
                </mc:Choice>
                <mc:Fallback>
                  <p:oleObj name="CS ChemDraw Drawing" r:id="rId3" imgW="9515808" imgH="3252158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87350" y="307022"/>
                          <a:ext cx="11417300" cy="3902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B68A7-9D0B-4024-9C49-F28D1E062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AEF4A6-3878-4DC2-BE98-3FFB483B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30E19-95DD-4BC6-ABDD-DCB44E34B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1940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4C5F43-60FD-4B0E-BFE7-D53D614F7699}"/>
              </a:ext>
            </a:extLst>
          </p:cNvPr>
          <p:cNvGrpSpPr/>
          <p:nvPr/>
        </p:nvGrpSpPr>
        <p:grpSpPr>
          <a:xfrm>
            <a:off x="1643043" y="3419653"/>
            <a:ext cx="8898952" cy="2725706"/>
            <a:chOff x="1643043" y="3419653"/>
            <a:chExt cx="8898952" cy="2725706"/>
          </a:xfrm>
        </p:grpSpPr>
        <p:grpSp>
          <p:nvGrpSpPr>
            <p:cNvPr id="24" name="Group 23"/>
            <p:cNvGrpSpPr/>
            <p:nvPr/>
          </p:nvGrpSpPr>
          <p:grpSpPr>
            <a:xfrm>
              <a:off x="1643043" y="3419653"/>
              <a:ext cx="2173287" cy="2725706"/>
              <a:chOff x="144294" y="174379"/>
              <a:chExt cx="2173287" cy="2725706"/>
            </a:xfrm>
          </p:grpSpPr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44294" y="174379"/>
              <a:ext cx="2173287" cy="1790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4" name="CS ChemDraw Drawing" r:id="rId3" imgW="2172870" imgH="1790897" progId="ChemDraw.Document.6.0">
                      <p:embed/>
                    </p:oleObj>
                  </mc:Choice>
                  <mc:Fallback>
                    <p:oleObj name="CS ChemDraw Drawing" r:id="rId3" imgW="2172870" imgH="1790897" progId="ChemDraw.Document.6.0">
                      <p:embed/>
                      <p:pic>
                        <p:nvPicPr>
                          <p:cNvPr id="4" name="Object 3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44294" y="174379"/>
                            <a:ext cx="2173287" cy="17907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" name="TextBox 4"/>
              <p:cNvSpPr txBox="1"/>
              <p:nvPr/>
            </p:nvSpPr>
            <p:spPr>
              <a:xfrm>
                <a:off x="426069" y="2161421"/>
                <a:ext cx="160973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err="1"/>
                  <a:t>Jasplakinolide</a:t>
                </a:r>
                <a:r>
                  <a:rPr lang="en-US" sz="1400" b="1" dirty="0"/>
                  <a:t> </a:t>
                </a:r>
              </a:p>
              <a:p>
                <a:pPr algn="ctr"/>
                <a:r>
                  <a:rPr lang="en-US" sz="1400" dirty="0"/>
                  <a:t>(marine sponge </a:t>
                </a:r>
              </a:p>
              <a:p>
                <a:pPr algn="ctr"/>
                <a:r>
                  <a:rPr lang="en-US" sz="1400" dirty="0"/>
                  <a:t>induces apoptosis)</a:t>
                </a:r>
                <a:endParaRPr lang="en-GB" sz="1400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089428" y="3794303"/>
              <a:ext cx="1704313" cy="2304673"/>
              <a:chOff x="2343559" y="549029"/>
              <a:chExt cx="1704313" cy="2304673"/>
            </a:xfrm>
          </p:grpSpPr>
          <p:graphicFrame>
            <p:nvGraphicFramePr>
              <p:cNvPr id="7" name="Object 6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602784" y="549029"/>
              <a:ext cx="1185863" cy="14160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5" name="CS ChemDraw Drawing" r:id="rId5" imgW="1185395" imgH="1415303" progId="ChemDraw.Document.6.0">
                      <p:embed/>
                    </p:oleObj>
                  </mc:Choice>
                  <mc:Fallback>
                    <p:oleObj name="CS ChemDraw Drawing" r:id="rId5" imgW="1185395" imgH="1415303" progId="ChemDraw.Document.6.0">
                      <p:embed/>
                      <p:pic>
                        <p:nvPicPr>
                          <p:cNvPr id="7" name="Object 6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2602784" y="549029"/>
                            <a:ext cx="1185863" cy="14160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" name="TextBox 8"/>
              <p:cNvSpPr txBox="1"/>
              <p:nvPr/>
            </p:nvSpPr>
            <p:spPr>
              <a:xfrm>
                <a:off x="2343559" y="2115038"/>
                <a:ext cx="1704313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err="1"/>
                  <a:t>Tentoxine</a:t>
                </a:r>
                <a:r>
                  <a:rPr lang="en-US" sz="1400" b="1" dirty="0"/>
                  <a:t> </a:t>
                </a:r>
              </a:p>
              <a:p>
                <a:pPr algn="ctr"/>
                <a:r>
                  <a:rPr lang="en-US" sz="1400" dirty="0"/>
                  <a:t>(pathogenic fungus </a:t>
                </a:r>
              </a:p>
              <a:p>
                <a:pPr algn="ctr"/>
                <a:r>
                  <a:rPr lang="en-US" sz="1400" dirty="0"/>
                  <a:t>herbicidal activity)</a:t>
                </a:r>
                <a:endParaRPr lang="en-GB" sz="1400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8433795" y="3889553"/>
              <a:ext cx="2108200" cy="2255806"/>
              <a:chOff x="4127835" y="644279"/>
              <a:chExt cx="2108200" cy="2255806"/>
            </a:xfrm>
          </p:grpSpPr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127835" y="644279"/>
              <a:ext cx="2108200" cy="1320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6" name="CS ChemDraw Drawing" r:id="rId7" imgW="2108773" imgH="1320837" progId="ChemDraw.Document.6.0">
                      <p:embed/>
                    </p:oleObj>
                  </mc:Choice>
                  <mc:Fallback>
                    <p:oleObj name="CS ChemDraw Drawing" r:id="rId7" imgW="2108773" imgH="1320837" progId="ChemDraw.Document.6.0">
                      <p:embed/>
                      <p:pic>
                        <p:nvPicPr>
                          <p:cNvPr id="8" name="Object 7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127835" y="644279"/>
                            <a:ext cx="2108200" cy="13208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" name="TextBox 9"/>
              <p:cNvSpPr txBox="1"/>
              <p:nvPr/>
            </p:nvSpPr>
            <p:spPr>
              <a:xfrm>
                <a:off x="4381075" y="2161421"/>
                <a:ext cx="160172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err="1"/>
                  <a:t>Radiosumine</a:t>
                </a:r>
                <a:r>
                  <a:rPr lang="en-US" sz="1400" b="1" dirty="0"/>
                  <a:t> </a:t>
                </a:r>
              </a:p>
              <a:p>
                <a:pPr algn="ctr"/>
                <a:r>
                  <a:rPr lang="en-US" sz="1400" dirty="0"/>
                  <a:t>(blue-green algae</a:t>
                </a:r>
              </a:p>
              <a:p>
                <a:pPr algn="ctr"/>
                <a:r>
                  <a:rPr lang="en-US" sz="1400" dirty="0"/>
                  <a:t>protease inhibitor)</a:t>
                </a:r>
                <a:endParaRPr lang="en-GB" sz="1400" dirty="0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6B134E3-C68C-4301-8AF0-EB23AC03B39D}"/>
              </a:ext>
            </a:extLst>
          </p:cNvPr>
          <p:cNvGrpSpPr/>
          <p:nvPr/>
        </p:nvGrpSpPr>
        <p:grpSpPr>
          <a:xfrm>
            <a:off x="1842747" y="815255"/>
            <a:ext cx="8713723" cy="2315920"/>
            <a:chOff x="1786848" y="3853309"/>
            <a:chExt cx="8713723" cy="2315920"/>
          </a:xfrm>
        </p:grpSpPr>
        <p:grpSp>
          <p:nvGrpSpPr>
            <p:cNvPr id="31744" name="Group 31743"/>
            <p:cNvGrpSpPr/>
            <p:nvPr/>
          </p:nvGrpSpPr>
          <p:grpSpPr>
            <a:xfrm>
              <a:off x="1786848" y="3853309"/>
              <a:ext cx="1900547" cy="2312998"/>
              <a:chOff x="284663" y="3501621"/>
              <a:chExt cx="1900547" cy="231299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4663" y="3501621"/>
                <a:ext cx="1900547" cy="1900547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859962" y="5506842"/>
                <a:ext cx="7499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Trypsin</a:t>
                </a:r>
                <a:endParaRPr lang="en-GB" sz="1400" b="1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4957315" y="4195992"/>
              <a:ext cx="2096814" cy="1973237"/>
              <a:chOff x="2589804" y="3844304"/>
              <a:chExt cx="2096814" cy="1973237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0"/>
              <a:srcRect l="12194" t="20101" r="15520" b="14811"/>
              <a:stretch/>
            </p:blipFill>
            <p:spPr>
              <a:xfrm>
                <a:off x="2589804" y="3844304"/>
                <a:ext cx="2096814" cy="1560786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289398" y="5509764"/>
                <a:ext cx="6976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Insulin</a:t>
                </a:r>
                <a:endParaRPr lang="en-GB" sz="1400" b="1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8207500" y="4039188"/>
              <a:ext cx="2293071" cy="2130041"/>
              <a:chOff x="5014167" y="3687500"/>
              <a:chExt cx="2293071" cy="2130041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14167" y="3687500"/>
                <a:ext cx="2293071" cy="171759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5732540" y="5509764"/>
                <a:ext cx="8563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Collagen</a:t>
                </a:r>
                <a:endParaRPr lang="en-GB" sz="1400" b="1" dirty="0"/>
              </a:p>
            </p:txBody>
          </p:sp>
        </p:grpSp>
      </p:grpSp>
      <p:sp>
        <p:nvSpPr>
          <p:cNvPr id="35" name="Title 4"/>
          <p:cNvSpPr txBox="1">
            <a:spLocks/>
          </p:cNvSpPr>
          <p:nvPr/>
        </p:nvSpPr>
        <p:spPr>
          <a:xfrm>
            <a:off x="170283" y="55266"/>
            <a:ext cx="2945520" cy="554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B3651"/>
                </a:solidFill>
              </a:rPr>
              <a:t>Peptides/proteins</a:t>
            </a:r>
            <a:endParaRPr lang="hr-HR" sz="2400" b="1" dirty="0">
              <a:solidFill>
                <a:srgbClr val="1B3651"/>
              </a:solidFill>
            </a:endParaRPr>
          </a:p>
        </p:txBody>
      </p:sp>
      <p:sp>
        <p:nvSpPr>
          <p:cNvPr id="31747" name="Date Placeholder 317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en-GB"/>
          </a:p>
        </p:txBody>
      </p:sp>
      <p:sp>
        <p:nvSpPr>
          <p:cNvPr id="31748" name="Footer Placeholder 317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SISK 8 _ Jerić</a:t>
            </a:r>
          </a:p>
        </p:txBody>
      </p:sp>
      <p:sp>
        <p:nvSpPr>
          <p:cNvPr id="31749" name="Slide Number Placeholder 317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663A-8442-4FA9-B5B4-503033E9DF8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55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74BC84E-686F-4781-8BEA-0A1182420709}"/>
              </a:ext>
            </a:extLst>
          </p:cNvPr>
          <p:cNvSpPr/>
          <p:nvPr/>
        </p:nvSpPr>
        <p:spPr>
          <a:xfrm rot="6787100">
            <a:off x="7021003" y="2807493"/>
            <a:ext cx="322931" cy="530814"/>
          </a:xfrm>
          <a:custGeom>
            <a:avLst/>
            <a:gdLst>
              <a:gd name="connsiteX0" fmla="*/ 76200 w 259080"/>
              <a:gd name="connsiteY0" fmla="*/ 76200 h 439420"/>
              <a:gd name="connsiteX1" fmla="*/ 99060 w 259080"/>
              <a:gd name="connsiteY1" fmla="*/ 264160 h 439420"/>
              <a:gd name="connsiteX2" fmla="*/ 0 w 259080"/>
              <a:gd name="connsiteY2" fmla="*/ 439420 h 439420"/>
              <a:gd name="connsiteX3" fmla="*/ 172720 w 259080"/>
              <a:gd name="connsiteY3" fmla="*/ 378460 h 439420"/>
              <a:gd name="connsiteX4" fmla="*/ 167640 w 259080"/>
              <a:gd name="connsiteY4" fmla="*/ 162560 h 439420"/>
              <a:gd name="connsiteX5" fmla="*/ 259080 w 259080"/>
              <a:gd name="connsiteY5" fmla="*/ 0 h 439420"/>
              <a:gd name="connsiteX6" fmla="*/ 76200 w 259080"/>
              <a:gd name="connsiteY6" fmla="*/ 76200 h 43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80" h="439420">
                <a:moveTo>
                  <a:pt x="76200" y="76200"/>
                </a:moveTo>
                <a:lnTo>
                  <a:pt x="99060" y="264160"/>
                </a:lnTo>
                <a:lnTo>
                  <a:pt x="0" y="439420"/>
                </a:lnTo>
                <a:lnTo>
                  <a:pt x="172720" y="378460"/>
                </a:lnTo>
                <a:lnTo>
                  <a:pt x="167640" y="162560"/>
                </a:lnTo>
                <a:lnTo>
                  <a:pt x="259080" y="0"/>
                </a:lnTo>
                <a:lnTo>
                  <a:pt x="76200" y="762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5E12F58-7FA7-4788-9AD9-B8B49FF8C6BF}"/>
              </a:ext>
            </a:extLst>
          </p:cNvPr>
          <p:cNvSpPr/>
          <p:nvPr/>
        </p:nvSpPr>
        <p:spPr>
          <a:xfrm rot="6787100">
            <a:off x="9425309" y="2840623"/>
            <a:ext cx="322931" cy="530814"/>
          </a:xfrm>
          <a:custGeom>
            <a:avLst/>
            <a:gdLst>
              <a:gd name="connsiteX0" fmla="*/ 76200 w 259080"/>
              <a:gd name="connsiteY0" fmla="*/ 76200 h 439420"/>
              <a:gd name="connsiteX1" fmla="*/ 99060 w 259080"/>
              <a:gd name="connsiteY1" fmla="*/ 264160 h 439420"/>
              <a:gd name="connsiteX2" fmla="*/ 0 w 259080"/>
              <a:gd name="connsiteY2" fmla="*/ 439420 h 439420"/>
              <a:gd name="connsiteX3" fmla="*/ 172720 w 259080"/>
              <a:gd name="connsiteY3" fmla="*/ 378460 h 439420"/>
              <a:gd name="connsiteX4" fmla="*/ 167640 w 259080"/>
              <a:gd name="connsiteY4" fmla="*/ 162560 h 439420"/>
              <a:gd name="connsiteX5" fmla="*/ 259080 w 259080"/>
              <a:gd name="connsiteY5" fmla="*/ 0 h 439420"/>
              <a:gd name="connsiteX6" fmla="*/ 76200 w 259080"/>
              <a:gd name="connsiteY6" fmla="*/ 76200 h 43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80" h="439420">
                <a:moveTo>
                  <a:pt x="76200" y="76200"/>
                </a:moveTo>
                <a:lnTo>
                  <a:pt x="99060" y="264160"/>
                </a:lnTo>
                <a:lnTo>
                  <a:pt x="0" y="439420"/>
                </a:lnTo>
                <a:lnTo>
                  <a:pt x="172720" y="378460"/>
                </a:lnTo>
                <a:lnTo>
                  <a:pt x="167640" y="162560"/>
                </a:lnTo>
                <a:lnTo>
                  <a:pt x="259080" y="0"/>
                </a:lnTo>
                <a:lnTo>
                  <a:pt x="76200" y="762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4984B4A-10A2-481A-85FF-93472028AD97}"/>
              </a:ext>
            </a:extLst>
          </p:cNvPr>
          <p:cNvSpPr/>
          <p:nvPr/>
        </p:nvSpPr>
        <p:spPr>
          <a:xfrm rot="6787100">
            <a:off x="8223156" y="2843673"/>
            <a:ext cx="322931" cy="530814"/>
          </a:xfrm>
          <a:custGeom>
            <a:avLst/>
            <a:gdLst>
              <a:gd name="connsiteX0" fmla="*/ 76200 w 259080"/>
              <a:gd name="connsiteY0" fmla="*/ 76200 h 439420"/>
              <a:gd name="connsiteX1" fmla="*/ 99060 w 259080"/>
              <a:gd name="connsiteY1" fmla="*/ 264160 h 439420"/>
              <a:gd name="connsiteX2" fmla="*/ 0 w 259080"/>
              <a:gd name="connsiteY2" fmla="*/ 439420 h 439420"/>
              <a:gd name="connsiteX3" fmla="*/ 172720 w 259080"/>
              <a:gd name="connsiteY3" fmla="*/ 378460 h 439420"/>
              <a:gd name="connsiteX4" fmla="*/ 167640 w 259080"/>
              <a:gd name="connsiteY4" fmla="*/ 162560 h 439420"/>
              <a:gd name="connsiteX5" fmla="*/ 259080 w 259080"/>
              <a:gd name="connsiteY5" fmla="*/ 0 h 439420"/>
              <a:gd name="connsiteX6" fmla="*/ 76200 w 259080"/>
              <a:gd name="connsiteY6" fmla="*/ 76200 h 43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80" h="439420">
                <a:moveTo>
                  <a:pt x="76200" y="76200"/>
                </a:moveTo>
                <a:lnTo>
                  <a:pt x="99060" y="264160"/>
                </a:lnTo>
                <a:lnTo>
                  <a:pt x="0" y="439420"/>
                </a:lnTo>
                <a:lnTo>
                  <a:pt x="172720" y="378460"/>
                </a:lnTo>
                <a:lnTo>
                  <a:pt x="167640" y="162560"/>
                </a:lnTo>
                <a:lnTo>
                  <a:pt x="259080" y="0"/>
                </a:lnTo>
                <a:lnTo>
                  <a:pt x="76200" y="7620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BAD9CCB3-9BFF-4A6B-8405-3AC212C3DC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915231"/>
              </p:ext>
            </p:extLst>
          </p:nvPr>
        </p:nvGraphicFramePr>
        <p:xfrm>
          <a:off x="6519174" y="2355997"/>
          <a:ext cx="4299806" cy="1073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34" name="CS ChemDraw Drawing" r:id="rId3" imgW="3583172" imgH="894169" progId="ChemDraw.Document.6.0">
                  <p:embed/>
                </p:oleObj>
              </mc:Choice>
              <mc:Fallback>
                <p:oleObj name="CS ChemDraw Drawing" r:id="rId3" imgW="3583172" imgH="894169" progId="ChemDraw.Document.6.0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F21755FD-3308-4664-9F1F-877E65FFBD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19174" y="2355997"/>
                        <a:ext cx="4299806" cy="10730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A3717FB-1D6A-40AA-AD4E-3E1DEB84C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26432"/>
            <a:ext cx="10058400" cy="798896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Next </a:t>
            </a:r>
            <a:r>
              <a:rPr lang="hr-HR" sz="2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......  oligomers-conformation-properties.... Structure-activity relationship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F4E1A7-FA9C-49D7-B5BB-3A8974108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F0BF03-C611-4328-9B2C-28611A7F3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754AA-8E7F-4FD4-B818-5B85C6B1C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30</a:t>
            </a:fld>
            <a:endParaRPr lang="hr-HR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C4DDAD5-A067-4706-9945-BB3583C34C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138726"/>
              </p:ext>
            </p:extLst>
          </p:nvPr>
        </p:nvGraphicFramePr>
        <p:xfrm>
          <a:off x="8258232" y="4102505"/>
          <a:ext cx="2278541" cy="1821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35" name="CS ChemDraw Drawing" r:id="rId5" imgW="1898975" imgH="1517999" progId="ChemDraw.Document.6.0">
                  <p:embed/>
                </p:oleObj>
              </mc:Choice>
              <mc:Fallback>
                <p:oleObj name="CS ChemDraw Drawing" r:id="rId5" imgW="1898975" imgH="1517999" progId="ChemDraw.Document.6.0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31C5C8F1-71C3-461F-9B58-3A46F456B9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58232" y="4102505"/>
                        <a:ext cx="2278541" cy="18215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85CD51CE-436B-49A7-8941-23413328841D}"/>
              </a:ext>
            </a:extLst>
          </p:cNvPr>
          <p:cNvGrpSpPr/>
          <p:nvPr/>
        </p:nvGrpSpPr>
        <p:grpSpPr>
          <a:xfrm>
            <a:off x="1373020" y="2377415"/>
            <a:ext cx="4299806" cy="1073003"/>
            <a:chOff x="1366133" y="2535237"/>
            <a:chExt cx="4299806" cy="107300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74852A8-1860-4A26-BEBB-D32909B78D87}"/>
                </a:ext>
              </a:extLst>
            </p:cNvPr>
            <p:cNvSpPr/>
            <p:nvPr/>
          </p:nvSpPr>
          <p:spPr>
            <a:xfrm rot="6787100">
              <a:off x="1867962" y="2986733"/>
              <a:ext cx="322931" cy="530814"/>
            </a:xfrm>
            <a:custGeom>
              <a:avLst/>
              <a:gdLst>
                <a:gd name="connsiteX0" fmla="*/ 76200 w 259080"/>
                <a:gd name="connsiteY0" fmla="*/ 76200 h 439420"/>
                <a:gd name="connsiteX1" fmla="*/ 99060 w 259080"/>
                <a:gd name="connsiteY1" fmla="*/ 264160 h 439420"/>
                <a:gd name="connsiteX2" fmla="*/ 0 w 259080"/>
                <a:gd name="connsiteY2" fmla="*/ 439420 h 439420"/>
                <a:gd name="connsiteX3" fmla="*/ 172720 w 259080"/>
                <a:gd name="connsiteY3" fmla="*/ 378460 h 439420"/>
                <a:gd name="connsiteX4" fmla="*/ 167640 w 259080"/>
                <a:gd name="connsiteY4" fmla="*/ 162560 h 439420"/>
                <a:gd name="connsiteX5" fmla="*/ 259080 w 259080"/>
                <a:gd name="connsiteY5" fmla="*/ 0 h 439420"/>
                <a:gd name="connsiteX6" fmla="*/ 76200 w 259080"/>
                <a:gd name="connsiteY6" fmla="*/ 76200 h 43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080" h="439420">
                  <a:moveTo>
                    <a:pt x="76200" y="76200"/>
                  </a:moveTo>
                  <a:lnTo>
                    <a:pt x="99060" y="264160"/>
                  </a:lnTo>
                  <a:lnTo>
                    <a:pt x="0" y="439420"/>
                  </a:lnTo>
                  <a:lnTo>
                    <a:pt x="172720" y="378460"/>
                  </a:lnTo>
                  <a:lnTo>
                    <a:pt x="167640" y="162560"/>
                  </a:lnTo>
                  <a:lnTo>
                    <a:pt x="259080" y="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C0909EA-BC9B-437C-9E73-AF83C2F6D9D2}"/>
                </a:ext>
              </a:extLst>
            </p:cNvPr>
            <p:cNvSpPr/>
            <p:nvPr/>
          </p:nvSpPr>
          <p:spPr>
            <a:xfrm rot="6787100">
              <a:off x="3070115" y="3022913"/>
              <a:ext cx="322931" cy="530814"/>
            </a:xfrm>
            <a:custGeom>
              <a:avLst/>
              <a:gdLst>
                <a:gd name="connsiteX0" fmla="*/ 76200 w 259080"/>
                <a:gd name="connsiteY0" fmla="*/ 76200 h 439420"/>
                <a:gd name="connsiteX1" fmla="*/ 99060 w 259080"/>
                <a:gd name="connsiteY1" fmla="*/ 264160 h 439420"/>
                <a:gd name="connsiteX2" fmla="*/ 0 w 259080"/>
                <a:gd name="connsiteY2" fmla="*/ 439420 h 439420"/>
                <a:gd name="connsiteX3" fmla="*/ 172720 w 259080"/>
                <a:gd name="connsiteY3" fmla="*/ 378460 h 439420"/>
                <a:gd name="connsiteX4" fmla="*/ 167640 w 259080"/>
                <a:gd name="connsiteY4" fmla="*/ 162560 h 439420"/>
                <a:gd name="connsiteX5" fmla="*/ 259080 w 259080"/>
                <a:gd name="connsiteY5" fmla="*/ 0 h 439420"/>
                <a:gd name="connsiteX6" fmla="*/ 76200 w 259080"/>
                <a:gd name="connsiteY6" fmla="*/ 76200 h 43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080" h="439420">
                  <a:moveTo>
                    <a:pt x="76200" y="76200"/>
                  </a:moveTo>
                  <a:lnTo>
                    <a:pt x="99060" y="264160"/>
                  </a:lnTo>
                  <a:lnTo>
                    <a:pt x="0" y="439420"/>
                  </a:lnTo>
                  <a:lnTo>
                    <a:pt x="172720" y="378460"/>
                  </a:lnTo>
                  <a:lnTo>
                    <a:pt x="167640" y="162560"/>
                  </a:lnTo>
                  <a:lnTo>
                    <a:pt x="259080" y="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EF77344-1077-4AC6-8DE8-8C2AD8DF8BB4}"/>
                </a:ext>
              </a:extLst>
            </p:cNvPr>
            <p:cNvSpPr/>
            <p:nvPr/>
          </p:nvSpPr>
          <p:spPr>
            <a:xfrm rot="6787100">
              <a:off x="4272268" y="3019863"/>
              <a:ext cx="322931" cy="530814"/>
            </a:xfrm>
            <a:custGeom>
              <a:avLst/>
              <a:gdLst>
                <a:gd name="connsiteX0" fmla="*/ 76200 w 259080"/>
                <a:gd name="connsiteY0" fmla="*/ 76200 h 439420"/>
                <a:gd name="connsiteX1" fmla="*/ 99060 w 259080"/>
                <a:gd name="connsiteY1" fmla="*/ 264160 h 439420"/>
                <a:gd name="connsiteX2" fmla="*/ 0 w 259080"/>
                <a:gd name="connsiteY2" fmla="*/ 439420 h 439420"/>
                <a:gd name="connsiteX3" fmla="*/ 172720 w 259080"/>
                <a:gd name="connsiteY3" fmla="*/ 378460 h 439420"/>
                <a:gd name="connsiteX4" fmla="*/ 167640 w 259080"/>
                <a:gd name="connsiteY4" fmla="*/ 162560 h 439420"/>
                <a:gd name="connsiteX5" fmla="*/ 259080 w 259080"/>
                <a:gd name="connsiteY5" fmla="*/ 0 h 439420"/>
                <a:gd name="connsiteX6" fmla="*/ 76200 w 259080"/>
                <a:gd name="connsiteY6" fmla="*/ 76200 h 43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080" h="439420">
                  <a:moveTo>
                    <a:pt x="76200" y="76200"/>
                  </a:moveTo>
                  <a:lnTo>
                    <a:pt x="99060" y="264160"/>
                  </a:lnTo>
                  <a:lnTo>
                    <a:pt x="0" y="439420"/>
                  </a:lnTo>
                  <a:lnTo>
                    <a:pt x="172720" y="378460"/>
                  </a:lnTo>
                  <a:lnTo>
                    <a:pt x="167640" y="162560"/>
                  </a:lnTo>
                  <a:lnTo>
                    <a:pt x="259080" y="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F21755FD-3308-4664-9F1F-877E65FFBD6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70431628"/>
                </p:ext>
              </p:extLst>
            </p:nvPr>
          </p:nvGraphicFramePr>
          <p:xfrm>
            <a:off x="1366133" y="2535237"/>
            <a:ext cx="4299806" cy="10730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36" name="CS ChemDraw Drawing" r:id="rId3" imgW="3583172" imgH="894169" progId="ChemDraw.Document.6.0">
                    <p:embed/>
                  </p:oleObj>
                </mc:Choice>
                <mc:Fallback>
                  <p:oleObj name="CS ChemDraw Drawing" r:id="rId3" imgW="3583172" imgH="894169" progId="ChemDraw.Document.6.0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5469BB2E-32EE-4462-B6E5-C09B7A8C316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366133" y="2535237"/>
                          <a:ext cx="4299806" cy="107300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3E0953-23BA-45F8-A0BF-AD44EE09FB9A}"/>
              </a:ext>
            </a:extLst>
          </p:cNvPr>
          <p:cNvGrpSpPr/>
          <p:nvPr/>
        </p:nvGrpSpPr>
        <p:grpSpPr>
          <a:xfrm>
            <a:off x="1263496" y="4177385"/>
            <a:ext cx="4352925" cy="1343025"/>
            <a:chOff x="1393088" y="4079235"/>
            <a:chExt cx="4352925" cy="134302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A1D4E77-B6D7-4C0A-822A-8C0A8FE16DAF}"/>
                </a:ext>
              </a:extLst>
            </p:cNvPr>
            <p:cNvSpPr/>
            <p:nvPr/>
          </p:nvSpPr>
          <p:spPr>
            <a:xfrm rot="4977121">
              <a:off x="2883901" y="4423631"/>
              <a:ext cx="428294" cy="297614"/>
            </a:xfrm>
            <a:custGeom>
              <a:avLst/>
              <a:gdLst>
                <a:gd name="connsiteX0" fmla="*/ 125730 w 381000"/>
                <a:gd name="connsiteY0" fmla="*/ 95250 h 270510"/>
                <a:gd name="connsiteX1" fmla="*/ 0 w 381000"/>
                <a:gd name="connsiteY1" fmla="*/ 247650 h 270510"/>
                <a:gd name="connsiteX2" fmla="*/ 152400 w 381000"/>
                <a:gd name="connsiteY2" fmla="*/ 270510 h 270510"/>
                <a:gd name="connsiteX3" fmla="*/ 339090 w 381000"/>
                <a:gd name="connsiteY3" fmla="*/ 156210 h 270510"/>
                <a:gd name="connsiteX4" fmla="*/ 381000 w 381000"/>
                <a:gd name="connsiteY4" fmla="*/ 0 h 270510"/>
                <a:gd name="connsiteX5" fmla="*/ 125730 w 381000"/>
                <a:gd name="connsiteY5" fmla="*/ 95250 h 27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270510">
                  <a:moveTo>
                    <a:pt x="125730" y="95250"/>
                  </a:moveTo>
                  <a:lnTo>
                    <a:pt x="0" y="247650"/>
                  </a:lnTo>
                  <a:lnTo>
                    <a:pt x="152400" y="270510"/>
                  </a:lnTo>
                  <a:lnTo>
                    <a:pt x="339090" y="156210"/>
                  </a:lnTo>
                  <a:lnTo>
                    <a:pt x="381000" y="0"/>
                  </a:lnTo>
                  <a:lnTo>
                    <a:pt x="125730" y="9525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68F3B18-74F5-4728-A615-B78F14C4438E}"/>
                </a:ext>
              </a:extLst>
            </p:cNvPr>
            <p:cNvSpPr/>
            <p:nvPr/>
          </p:nvSpPr>
          <p:spPr>
            <a:xfrm rot="4977121">
              <a:off x="4112141" y="4472574"/>
              <a:ext cx="428294" cy="297614"/>
            </a:xfrm>
            <a:custGeom>
              <a:avLst/>
              <a:gdLst>
                <a:gd name="connsiteX0" fmla="*/ 125730 w 381000"/>
                <a:gd name="connsiteY0" fmla="*/ 95250 h 270510"/>
                <a:gd name="connsiteX1" fmla="*/ 0 w 381000"/>
                <a:gd name="connsiteY1" fmla="*/ 247650 h 270510"/>
                <a:gd name="connsiteX2" fmla="*/ 152400 w 381000"/>
                <a:gd name="connsiteY2" fmla="*/ 270510 h 270510"/>
                <a:gd name="connsiteX3" fmla="*/ 339090 w 381000"/>
                <a:gd name="connsiteY3" fmla="*/ 156210 h 270510"/>
                <a:gd name="connsiteX4" fmla="*/ 381000 w 381000"/>
                <a:gd name="connsiteY4" fmla="*/ 0 h 270510"/>
                <a:gd name="connsiteX5" fmla="*/ 125730 w 381000"/>
                <a:gd name="connsiteY5" fmla="*/ 95250 h 27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270510">
                  <a:moveTo>
                    <a:pt x="125730" y="95250"/>
                  </a:moveTo>
                  <a:lnTo>
                    <a:pt x="0" y="247650"/>
                  </a:lnTo>
                  <a:lnTo>
                    <a:pt x="152400" y="270510"/>
                  </a:lnTo>
                  <a:lnTo>
                    <a:pt x="339090" y="156210"/>
                  </a:lnTo>
                  <a:lnTo>
                    <a:pt x="381000" y="0"/>
                  </a:lnTo>
                  <a:lnTo>
                    <a:pt x="125730" y="9525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76777E6-930B-434E-B932-3FB4F1A453E2}"/>
                </a:ext>
              </a:extLst>
            </p:cNvPr>
            <p:cNvSpPr/>
            <p:nvPr/>
          </p:nvSpPr>
          <p:spPr>
            <a:xfrm rot="4977121">
              <a:off x="1655660" y="4385168"/>
              <a:ext cx="428294" cy="297614"/>
            </a:xfrm>
            <a:custGeom>
              <a:avLst/>
              <a:gdLst>
                <a:gd name="connsiteX0" fmla="*/ 125730 w 381000"/>
                <a:gd name="connsiteY0" fmla="*/ 95250 h 270510"/>
                <a:gd name="connsiteX1" fmla="*/ 0 w 381000"/>
                <a:gd name="connsiteY1" fmla="*/ 247650 h 270510"/>
                <a:gd name="connsiteX2" fmla="*/ 152400 w 381000"/>
                <a:gd name="connsiteY2" fmla="*/ 270510 h 270510"/>
                <a:gd name="connsiteX3" fmla="*/ 339090 w 381000"/>
                <a:gd name="connsiteY3" fmla="*/ 156210 h 270510"/>
                <a:gd name="connsiteX4" fmla="*/ 381000 w 381000"/>
                <a:gd name="connsiteY4" fmla="*/ 0 h 270510"/>
                <a:gd name="connsiteX5" fmla="*/ 125730 w 381000"/>
                <a:gd name="connsiteY5" fmla="*/ 95250 h 27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270510">
                  <a:moveTo>
                    <a:pt x="125730" y="95250"/>
                  </a:moveTo>
                  <a:lnTo>
                    <a:pt x="0" y="247650"/>
                  </a:lnTo>
                  <a:lnTo>
                    <a:pt x="152400" y="270510"/>
                  </a:lnTo>
                  <a:lnTo>
                    <a:pt x="339090" y="156210"/>
                  </a:lnTo>
                  <a:lnTo>
                    <a:pt x="381000" y="0"/>
                  </a:lnTo>
                  <a:lnTo>
                    <a:pt x="125730" y="9525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05155765-7AF7-41DD-8B79-E863F4C5FE1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4077647"/>
                </p:ext>
              </p:extLst>
            </p:nvPr>
          </p:nvGraphicFramePr>
          <p:xfrm>
            <a:off x="1393088" y="4079235"/>
            <a:ext cx="4352925" cy="1343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37" name="CS ChemDraw Drawing" r:id="rId7" imgW="3627072" imgH="1118558" progId="ChemDraw.Document.6.0">
                    <p:embed/>
                  </p:oleObj>
                </mc:Choice>
                <mc:Fallback>
                  <p:oleObj name="CS ChemDraw Drawing" r:id="rId7" imgW="3627072" imgH="1118558" progId="ChemDraw.Document.6.0">
                    <p:embed/>
                    <p:pic>
                      <p:nvPicPr>
                        <p:cNvPr id="34" name="Object 33">
                          <a:extLst>
                            <a:ext uri="{FF2B5EF4-FFF2-40B4-BE49-F238E27FC236}">
                              <a16:creationId xmlns:a16="http://schemas.microsoft.com/office/drawing/2014/main" id="{B3BB9F0B-7372-474A-87FE-BECEBFBE827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393088" y="4079235"/>
                          <a:ext cx="4352925" cy="1343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099266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513F7D-301E-4AF8-82DB-F14F22862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A4B6FB-BCB5-4238-8AD4-C5AB33948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04A18-287E-4726-8901-5A38FC2DA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31</a:t>
            </a:fld>
            <a:endParaRPr lang="hr-H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75DF7F-13C4-4C24-A329-F810B6F40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247"/>
          <a:stretch/>
        </p:blipFill>
        <p:spPr>
          <a:xfrm>
            <a:off x="597653" y="901345"/>
            <a:ext cx="5898867" cy="37053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C3B771-F4DD-4199-A421-0D4FE8939890}"/>
              </a:ext>
            </a:extLst>
          </p:cNvPr>
          <p:cNvSpPr txBox="1">
            <a:spLocks/>
          </p:cNvSpPr>
          <p:nvPr/>
        </p:nvSpPr>
        <p:spPr>
          <a:xfrm>
            <a:off x="297221" y="216167"/>
            <a:ext cx="2388981" cy="4283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400" b="1" dirty="0">
                <a:solidFill>
                  <a:schemeClr val="accent2"/>
                </a:solidFill>
                <a:latin typeface="+mn-lt"/>
              </a:rPr>
              <a:t>Acknowledgmen</a:t>
            </a:r>
            <a:r>
              <a:rPr lang="en-US" sz="2400" b="1" dirty="0">
                <a:solidFill>
                  <a:schemeClr val="accent2"/>
                </a:solidFill>
                <a:latin typeface="+mn-lt"/>
              </a:rPr>
              <a:t>t</a:t>
            </a:r>
            <a:endParaRPr lang="en-GB" sz="2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854696-D6BB-471B-8233-DFA9744B330F}"/>
              </a:ext>
            </a:extLst>
          </p:cNvPr>
          <p:cNvSpPr/>
          <p:nvPr/>
        </p:nvSpPr>
        <p:spPr>
          <a:xfrm>
            <a:off x="1664307" y="4757697"/>
            <a:ext cx="4092787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Laboratory for biomimetic chemistry</a:t>
            </a:r>
            <a:endParaRPr lang="hr-HR" sz="2000" b="1" dirty="0">
              <a:solidFill>
                <a:schemeClr val="accent1"/>
              </a:solidFill>
            </a:endParaRPr>
          </a:p>
          <a:p>
            <a:r>
              <a:rPr lang="hr-HR" dirty="0">
                <a:solidFill>
                  <a:schemeClr val="accent1"/>
                </a:solidFill>
                <a:hlinkClick r:id="rId3"/>
              </a:rPr>
              <a:t>ivanka.jeric@irb.hr</a:t>
            </a:r>
            <a:endParaRPr lang="hr-HR" dirty="0">
              <a:solidFill>
                <a:schemeClr val="accent1"/>
              </a:solidFill>
            </a:endParaRPr>
          </a:p>
          <a:p>
            <a:r>
              <a:rPr lang="hr-HR" dirty="0">
                <a:solidFill>
                  <a:schemeClr val="accent1"/>
                </a:solidFill>
                <a:hlinkClick r:id="rId4"/>
              </a:rPr>
              <a:t>matija.gredicak@irb.hr</a:t>
            </a:r>
            <a:endParaRPr lang="hr-HR" dirty="0">
              <a:solidFill>
                <a:schemeClr val="accent1"/>
              </a:solidFill>
            </a:endParaRPr>
          </a:p>
          <a:p>
            <a:r>
              <a:rPr lang="hr-HR" dirty="0">
                <a:solidFill>
                  <a:schemeClr val="accent1"/>
                </a:solidFill>
              </a:rPr>
              <a:t>nikola.topolovcan@irb.hr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8" name="Picture 7" descr="hrzz_logo_2017.png">
            <a:extLst>
              <a:ext uri="{FF2B5EF4-FFF2-40B4-BE49-F238E27FC236}">
                <a16:creationId xmlns:a16="http://schemas.microsoft.com/office/drawing/2014/main" id="{5B84C4B9-4FDE-4034-AA75-9CD491192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073" y="5595485"/>
            <a:ext cx="1562432" cy="6490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602298-40CB-419B-A1EA-F49432951F56}"/>
              </a:ext>
            </a:extLst>
          </p:cNvPr>
          <p:cNvSpPr txBox="1"/>
          <p:nvPr/>
        </p:nvSpPr>
        <p:spPr>
          <a:xfrm>
            <a:off x="7378886" y="901345"/>
            <a:ext cx="271741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2"/>
                </a:solidFill>
              </a:rPr>
              <a:t>Josipa Suć Sajko</a:t>
            </a:r>
          </a:p>
          <a:p>
            <a:r>
              <a:rPr lang="hr-HR" dirty="0">
                <a:solidFill>
                  <a:schemeClr val="accent2"/>
                </a:solidFill>
              </a:rPr>
              <a:t>Kristina Vlahoviček-Kahlina</a:t>
            </a:r>
          </a:p>
          <a:p>
            <a:r>
              <a:rPr lang="hr-HR" dirty="0">
                <a:solidFill>
                  <a:schemeClr val="accent2"/>
                </a:solidFill>
              </a:rPr>
              <a:t>Andreja Jakas</a:t>
            </a:r>
          </a:p>
          <a:p>
            <a:r>
              <a:rPr lang="hr-HR" dirty="0">
                <a:solidFill>
                  <a:schemeClr val="accent2"/>
                </a:solidFill>
              </a:rPr>
              <a:t>Milica Perc</a:t>
            </a:r>
          </a:p>
          <a:p>
            <a:r>
              <a:rPr lang="hr-HR" dirty="0">
                <a:solidFill>
                  <a:schemeClr val="accent2"/>
                </a:solidFill>
              </a:rPr>
              <a:t>Ivana Colić</a:t>
            </a:r>
          </a:p>
          <a:p>
            <a:r>
              <a:rPr lang="hr-HR" dirty="0">
                <a:solidFill>
                  <a:schemeClr val="accent2"/>
                </a:solidFill>
              </a:rPr>
              <a:t>Barbara Bogović</a:t>
            </a:r>
          </a:p>
          <a:p>
            <a:endParaRPr lang="hr-HR" dirty="0">
              <a:solidFill>
                <a:schemeClr val="accent2"/>
              </a:solidFill>
            </a:endParaRPr>
          </a:p>
          <a:p>
            <a:r>
              <a:rPr lang="hr-HR" dirty="0">
                <a:solidFill>
                  <a:schemeClr val="accent2"/>
                </a:solidFill>
              </a:rPr>
              <a:t>Mario Vazdar</a:t>
            </a:r>
          </a:p>
          <a:p>
            <a:r>
              <a:rPr lang="hr-HR" dirty="0">
                <a:solidFill>
                  <a:schemeClr val="accent2"/>
                </a:solidFill>
              </a:rPr>
              <a:t>Vilko Smrečki</a:t>
            </a:r>
          </a:p>
          <a:p>
            <a:r>
              <a:rPr lang="hr-HR" dirty="0">
                <a:solidFill>
                  <a:schemeClr val="accent2"/>
                </a:solidFill>
              </a:rPr>
              <a:t>Aleksandar Višnjevac</a:t>
            </a:r>
          </a:p>
          <a:p>
            <a:r>
              <a:rPr lang="hr-HR" dirty="0">
                <a:solidFill>
                  <a:schemeClr val="accent2"/>
                </a:solidFill>
              </a:rPr>
              <a:t>Ana Čikoš</a:t>
            </a:r>
          </a:p>
          <a:p>
            <a:r>
              <a:rPr lang="hr-HR" dirty="0">
                <a:solidFill>
                  <a:schemeClr val="accent2"/>
                </a:solidFill>
              </a:rPr>
              <a:t>Ivan Kosalec</a:t>
            </a:r>
          </a:p>
          <a:p>
            <a:r>
              <a:rPr lang="hr-HR" dirty="0">
                <a:solidFill>
                  <a:schemeClr val="accent2"/>
                </a:solidFill>
              </a:rPr>
              <a:t>Vanja Ljoljić Bilić</a:t>
            </a:r>
          </a:p>
          <a:p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706328-CF9C-4761-93BD-017FA8F59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4469" y="5747950"/>
            <a:ext cx="1857762" cy="496545"/>
          </a:xfrm>
          <a:prstGeom prst="rect">
            <a:avLst/>
          </a:prstGeom>
        </p:spPr>
      </p:pic>
      <p:pic>
        <p:nvPicPr>
          <p:cNvPr id="12" name="Picture 2" descr="TEHNIČKA POMOĆ OPERATIVNOG PROGRAMA KONKURENTNOST I KOHEZIJA 2014.-2020. |  IDA">
            <a:extLst>
              <a:ext uri="{FF2B5EF4-FFF2-40B4-BE49-F238E27FC236}">
                <a16:creationId xmlns:a16="http://schemas.microsoft.com/office/drawing/2014/main" id="{1539869A-D19C-4577-9A32-60A051A10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4"/>
          <a:stretch/>
        </p:blipFill>
        <p:spPr bwMode="auto">
          <a:xfrm>
            <a:off x="9937078" y="5499137"/>
            <a:ext cx="2083172" cy="74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6FC4E7-77A3-48B3-872B-6F11064674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8664" y="139279"/>
            <a:ext cx="1091279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72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08DA5-F2D3-4514-8A20-47EFF3DFB52A}" type="slidenum">
              <a:rPr lang="en-GB" smtClean="0"/>
              <a:t>4</a:t>
            </a:fld>
            <a:endParaRPr lang="en-GB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200545" y="111984"/>
            <a:ext cx="3708789" cy="5363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B3651"/>
                </a:solidFill>
              </a:rPr>
              <a:t>Peptides as therapeutics</a:t>
            </a:r>
            <a:endParaRPr lang="en-GB" sz="2400" b="1" dirty="0">
              <a:solidFill>
                <a:srgbClr val="1B365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8701A4-1DA5-4CEA-8426-3F4053D51B61}"/>
              </a:ext>
            </a:extLst>
          </p:cNvPr>
          <p:cNvGrpSpPr/>
          <p:nvPr/>
        </p:nvGrpSpPr>
        <p:grpSpPr>
          <a:xfrm>
            <a:off x="520419" y="1252735"/>
            <a:ext cx="2538112" cy="4820702"/>
            <a:chOff x="520419" y="1252735"/>
            <a:chExt cx="2538112" cy="482070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E043000-2DFE-43CA-9E99-EB93EA1DC48B}"/>
                </a:ext>
              </a:extLst>
            </p:cNvPr>
            <p:cNvGrpSpPr/>
            <p:nvPr/>
          </p:nvGrpSpPr>
          <p:grpSpPr>
            <a:xfrm>
              <a:off x="890950" y="1252735"/>
              <a:ext cx="1797050" cy="1894483"/>
              <a:chOff x="1085206" y="1439351"/>
              <a:chExt cx="1797050" cy="1894483"/>
            </a:xfrm>
          </p:grpSpPr>
          <p:graphicFrame>
            <p:nvGraphicFramePr>
              <p:cNvPr id="19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18273715"/>
                  </p:ext>
                </p:extLst>
              </p:nvPr>
            </p:nvGraphicFramePr>
            <p:xfrm>
              <a:off x="1085206" y="1439351"/>
              <a:ext cx="1797050" cy="8826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24" name="CS ChemDraw Drawing" r:id="rId3" imgW="1796547" imgH="882127" progId="ChemDraw.Document.6.0">
                      <p:embed/>
                    </p:oleObj>
                  </mc:Choice>
                  <mc:Fallback>
                    <p:oleObj name="CS ChemDraw Drawing" r:id="rId3" imgW="1796547" imgH="882127" progId="ChemDraw.Document.6.0">
                      <p:embed/>
                      <p:pic>
                        <p:nvPicPr>
                          <p:cNvPr id="19" name="Object 18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085206" y="1439351"/>
                            <a:ext cx="1797050" cy="8826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" name="Rectangle 19"/>
              <p:cNvSpPr/>
              <p:nvPr/>
            </p:nvSpPr>
            <p:spPr>
              <a:xfrm>
                <a:off x="1132144" y="2810614"/>
                <a:ext cx="170317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400" b="1" dirty="0" err="1">
                    <a:solidFill>
                      <a:srgbClr val="1B3651"/>
                    </a:solidFill>
                  </a:rPr>
                  <a:t>Ixazomib</a:t>
                </a:r>
                <a:r>
                  <a:rPr lang="en-GB" sz="1400" b="1" dirty="0">
                    <a:solidFill>
                      <a:srgbClr val="1B3651"/>
                    </a:solidFill>
                  </a:rPr>
                  <a:t> (</a:t>
                </a:r>
                <a:r>
                  <a:rPr lang="en-GB" sz="1400" b="1" dirty="0" err="1">
                    <a:solidFill>
                      <a:srgbClr val="1B3651"/>
                    </a:solidFill>
                  </a:rPr>
                  <a:t>Ninlar</a:t>
                </a:r>
                <a:r>
                  <a:rPr lang="en-GB" sz="1400" b="1" dirty="0">
                    <a:solidFill>
                      <a:srgbClr val="1B3651"/>
                    </a:solidFill>
                  </a:rPr>
                  <a:t>) </a:t>
                </a:r>
              </a:p>
              <a:p>
                <a:r>
                  <a:rPr lang="en-GB" sz="1400" dirty="0">
                    <a:solidFill>
                      <a:srgbClr val="1B3651"/>
                    </a:solidFill>
                  </a:rPr>
                  <a:t>(multiple myeloma)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20419" y="3519098"/>
              <a:ext cx="2538112" cy="2554339"/>
              <a:chOff x="371130" y="3611118"/>
              <a:chExt cx="2538112" cy="2554339"/>
            </a:xfrm>
          </p:grpSpPr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952374" y="3611118"/>
              <a:ext cx="1375624" cy="18604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25" name="CS ChemDraw Drawing" r:id="rId5" imgW="1250567" imgH="1691304" progId="ChemDraw.Document.6.0">
                      <p:embed/>
                    </p:oleObj>
                  </mc:Choice>
                  <mc:Fallback>
                    <p:oleObj name="CS ChemDraw Drawing" r:id="rId5" imgW="1250567" imgH="1691304" progId="ChemDraw.Document.6.0">
                      <p:embed/>
                      <p:pic>
                        <p:nvPicPr>
                          <p:cNvPr id="3" name="Object 2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952374" y="3611118"/>
                            <a:ext cx="1375624" cy="186043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" name="Rectangle 3"/>
              <p:cNvSpPr/>
              <p:nvPr/>
            </p:nvSpPr>
            <p:spPr>
              <a:xfrm>
                <a:off x="371130" y="5642237"/>
                <a:ext cx="253811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 err="1">
                    <a:solidFill>
                      <a:srgbClr val="1B3651"/>
                    </a:solidFill>
                  </a:rPr>
                  <a:t>Romidepsin</a:t>
                </a:r>
                <a:r>
                  <a:rPr lang="en-GB" sz="1400" b="1" dirty="0">
                    <a:solidFill>
                      <a:srgbClr val="1B3651"/>
                    </a:solidFill>
                  </a:rPr>
                  <a:t> (</a:t>
                </a:r>
                <a:r>
                  <a:rPr lang="en-GB" sz="1400" b="1" dirty="0" err="1">
                    <a:solidFill>
                      <a:srgbClr val="1B3651"/>
                    </a:solidFill>
                  </a:rPr>
                  <a:t>Istodax</a:t>
                </a:r>
                <a:r>
                  <a:rPr lang="en-GB" sz="1400" b="1" dirty="0">
                    <a:solidFill>
                      <a:srgbClr val="1B3651"/>
                    </a:solidFill>
                  </a:rPr>
                  <a:t>) </a:t>
                </a:r>
              </a:p>
              <a:p>
                <a:pPr algn="ctr"/>
                <a:r>
                  <a:rPr lang="en-GB" sz="1400" dirty="0">
                    <a:solidFill>
                      <a:srgbClr val="1B3651"/>
                    </a:solidFill>
                  </a:rPr>
                  <a:t>(cutaneous T-cell lymphoma)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DF9E4D5-3C13-4726-BF76-7781E3867996}"/>
              </a:ext>
            </a:extLst>
          </p:cNvPr>
          <p:cNvGrpSpPr/>
          <p:nvPr/>
        </p:nvGrpSpPr>
        <p:grpSpPr>
          <a:xfrm>
            <a:off x="3380047" y="738161"/>
            <a:ext cx="3992636" cy="5335276"/>
            <a:chOff x="3380047" y="738161"/>
            <a:chExt cx="3992636" cy="53352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6F51AEF-AB4C-4A39-8E4F-98C1029F23BC}"/>
                </a:ext>
              </a:extLst>
            </p:cNvPr>
            <p:cNvGrpSpPr/>
            <p:nvPr/>
          </p:nvGrpSpPr>
          <p:grpSpPr>
            <a:xfrm>
              <a:off x="4072162" y="738161"/>
              <a:ext cx="2608406" cy="2433280"/>
              <a:chOff x="4072162" y="924777"/>
              <a:chExt cx="2608406" cy="2433280"/>
            </a:xfrm>
          </p:grpSpPr>
          <p:graphicFrame>
            <p:nvGraphicFramePr>
              <p:cNvPr id="23" name="Object 2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73226008"/>
                  </p:ext>
                </p:extLst>
              </p:nvPr>
            </p:nvGraphicFramePr>
            <p:xfrm>
              <a:off x="4298453" y="924777"/>
              <a:ext cx="2155825" cy="17414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26" name="CS ChemDraw Drawing" r:id="rId7" imgW="2155989" imgH="1741730" progId="ChemDraw.Document.6.0">
                      <p:embed/>
                    </p:oleObj>
                  </mc:Choice>
                  <mc:Fallback>
                    <p:oleObj name="CS ChemDraw Drawing" r:id="rId7" imgW="2155989" imgH="1741730" progId="ChemDraw.Document.6.0">
                      <p:embed/>
                      <p:pic>
                        <p:nvPicPr>
                          <p:cNvPr id="23" name="Object 22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298453" y="924777"/>
                            <a:ext cx="2155825" cy="17414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4" name="TextBox 23"/>
              <p:cNvSpPr txBox="1"/>
              <p:nvPr/>
            </p:nvSpPr>
            <p:spPr>
              <a:xfrm>
                <a:off x="4072162" y="2834837"/>
                <a:ext cx="260840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1B3651"/>
                    </a:solidFill>
                  </a:rPr>
                  <a:t>Peptide catalyst</a:t>
                </a:r>
              </a:p>
              <a:p>
                <a:pPr algn="ctr"/>
                <a:r>
                  <a:rPr lang="en-US" sz="1400" dirty="0">
                    <a:solidFill>
                      <a:srgbClr val="1B3651"/>
                    </a:solidFill>
                  </a:rPr>
                  <a:t>(</a:t>
                </a:r>
                <a:r>
                  <a:rPr lang="en-US" sz="1400" dirty="0" err="1">
                    <a:solidFill>
                      <a:srgbClr val="1B3651"/>
                    </a:solidFill>
                  </a:rPr>
                  <a:t>desymmetrization</a:t>
                </a:r>
                <a:r>
                  <a:rPr lang="en-US" sz="1400" dirty="0">
                    <a:solidFill>
                      <a:srgbClr val="1B3651"/>
                    </a:solidFill>
                  </a:rPr>
                  <a:t> of </a:t>
                </a:r>
                <a:r>
                  <a:rPr lang="en-US" sz="1400" dirty="0" err="1">
                    <a:solidFill>
                      <a:srgbClr val="1B3651"/>
                    </a:solidFill>
                  </a:rPr>
                  <a:t>glycerols</a:t>
                </a:r>
                <a:r>
                  <a:rPr lang="en-US" sz="1400" dirty="0">
                    <a:solidFill>
                      <a:srgbClr val="1B3651"/>
                    </a:solidFill>
                  </a:rPr>
                  <a:t>)</a:t>
                </a:r>
                <a:endParaRPr lang="en-GB" sz="1400" dirty="0">
                  <a:solidFill>
                    <a:srgbClr val="1B3651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380047" y="4056409"/>
              <a:ext cx="3992636" cy="2017028"/>
              <a:chOff x="3109458" y="4148429"/>
              <a:chExt cx="3992636" cy="2017028"/>
            </a:xfrm>
          </p:grpSpPr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109458" y="4148429"/>
              <a:ext cx="3992636" cy="7858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27" name="CS ChemDraw Drawing" r:id="rId9" imgW="3629669" imgH="714375" progId="ChemDraw.Document.6.0">
                      <p:embed/>
                    </p:oleObj>
                  </mc:Choice>
                  <mc:Fallback>
                    <p:oleObj name="CS ChemDraw Drawing" r:id="rId9" imgW="3629669" imgH="714375" progId="ChemDraw.Document.6.0">
                      <p:embed/>
                      <p:pic>
                        <p:nvPicPr>
                          <p:cNvPr id="6" name="Object 5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3109458" y="4148429"/>
                            <a:ext cx="3992636" cy="7858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" name="Rectangle 8"/>
              <p:cNvSpPr/>
              <p:nvPr/>
            </p:nvSpPr>
            <p:spPr>
              <a:xfrm>
                <a:off x="3979506" y="5642237"/>
                <a:ext cx="225254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1B3651"/>
                    </a:solidFill>
                  </a:rPr>
                  <a:t>Peptide catalyst</a:t>
                </a:r>
              </a:p>
              <a:p>
                <a:pPr algn="ctr"/>
                <a:r>
                  <a:rPr lang="en-GB" sz="1400" dirty="0">
                    <a:solidFill>
                      <a:srgbClr val="1B3651"/>
                    </a:solidFill>
                  </a:rPr>
                  <a:t>(Henry nitro-aldol reaction)</a:t>
                </a:r>
                <a:endParaRPr lang="en-US" sz="1400" b="1" dirty="0">
                  <a:solidFill>
                    <a:srgbClr val="1B3651"/>
                  </a:solidFill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599D0E0-3FE7-440A-BD64-B6D95E68878F}"/>
              </a:ext>
            </a:extLst>
          </p:cNvPr>
          <p:cNvGrpSpPr/>
          <p:nvPr/>
        </p:nvGrpSpPr>
        <p:grpSpPr>
          <a:xfrm>
            <a:off x="7555063" y="801577"/>
            <a:ext cx="4137025" cy="5271860"/>
            <a:chOff x="7555063" y="801577"/>
            <a:chExt cx="4137025" cy="527186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2ED12A7-42D6-4F29-9433-869CD638676D}"/>
                </a:ext>
              </a:extLst>
            </p:cNvPr>
            <p:cNvGrpSpPr/>
            <p:nvPr/>
          </p:nvGrpSpPr>
          <p:grpSpPr>
            <a:xfrm>
              <a:off x="7555063" y="801577"/>
              <a:ext cx="4137025" cy="2369864"/>
              <a:chOff x="7237819" y="988193"/>
              <a:chExt cx="4137025" cy="2369864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8427725" y="2834837"/>
                <a:ext cx="17572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1B3651"/>
                    </a:solidFill>
                  </a:rPr>
                  <a:t>Peptide </a:t>
                </a:r>
                <a:r>
                  <a:rPr lang="en-US" sz="1400" b="1" dirty="0" err="1">
                    <a:solidFill>
                      <a:srgbClr val="1B3651"/>
                    </a:solidFill>
                  </a:rPr>
                  <a:t>amphiphiles</a:t>
                </a:r>
                <a:endParaRPr lang="en-US" sz="1400" b="1" dirty="0">
                  <a:solidFill>
                    <a:srgbClr val="1B3651"/>
                  </a:solidFill>
                </a:endParaRPr>
              </a:p>
              <a:p>
                <a:pPr algn="ctr"/>
                <a:r>
                  <a:rPr lang="en-US" sz="1400" dirty="0">
                    <a:solidFill>
                      <a:srgbClr val="1B3651"/>
                    </a:solidFill>
                  </a:rPr>
                  <a:t>(drug delivery)</a:t>
                </a:r>
                <a:endParaRPr lang="en-GB" sz="1400" dirty="0">
                  <a:solidFill>
                    <a:srgbClr val="1B3651"/>
                  </a:solidFill>
                </a:endParaRPr>
              </a:p>
            </p:txBody>
          </p:sp>
          <p:graphicFrame>
            <p:nvGraphicFramePr>
              <p:cNvPr id="27" name="Object 2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6696322"/>
                  </p:ext>
                </p:extLst>
              </p:nvPr>
            </p:nvGraphicFramePr>
            <p:xfrm>
              <a:off x="7237819" y="988193"/>
              <a:ext cx="4137025" cy="1901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28" name="CS ChemDraw Drawing" r:id="rId11" imgW="4137078" imgH="1901414" progId="ChemDraw.Document.6.0">
                      <p:embed/>
                    </p:oleObj>
                  </mc:Choice>
                  <mc:Fallback>
                    <p:oleObj name="CS ChemDraw Drawing" r:id="rId11" imgW="4137078" imgH="1901414" progId="ChemDraw.Document.6.0">
                      <p:embed/>
                      <p:pic>
                        <p:nvPicPr>
                          <p:cNvPr id="27" name="Object 26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7237819" y="988193"/>
                            <a:ext cx="4137025" cy="19018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4" name="Group 13"/>
            <p:cNvGrpSpPr/>
            <p:nvPr/>
          </p:nvGrpSpPr>
          <p:grpSpPr>
            <a:xfrm>
              <a:off x="8111706" y="3745412"/>
              <a:ext cx="3023738" cy="2328025"/>
              <a:chOff x="7939621" y="3837432"/>
              <a:chExt cx="3023738" cy="2328025"/>
            </a:xfrm>
          </p:grpSpPr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939621" y="3837432"/>
              <a:ext cx="3023738" cy="14078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29" name="CS ChemDraw Drawing" r:id="rId13" imgW="2748853" imgH="1279824" progId="ChemDraw.Document.6.0">
                      <p:embed/>
                    </p:oleObj>
                  </mc:Choice>
                  <mc:Fallback>
                    <p:oleObj name="CS ChemDraw Drawing" r:id="rId13" imgW="2748853" imgH="1279824" progId="ChemDraw.Document.6.0">
                      <p:embed/>
                      <p:pic>
                        <p:nvPicPr>
                          <p:cNvPr id="10" name="Object 9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7939621" y="3837432"/>
                            <a:ext cx="3023738" cy="140780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" name="Rectangle 10"/>
              <p:cNvSpPr/>
              <p:nvPr/>
            </p:nvSpPr>
            <p:spPr>
              <a:xfrm>
                <a:off x="8558457" y="5642237"/>
                <a:ext cx="178606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1B3651"/>
                    </a:solidFill>
                  </a:rPr>
                  <a:t>Biomaterials</a:t>
                </a:r>
                <a:endParaRPr lang="en-GB" sz="1400" b="1" dirty="0">
                  <a:solidFill>
                    <a:srgbClr val="1B3651"/>
                  </a:solidFill>
                </a:endParaRPr>
              </a:p>
              <a:p>
                <a:pPr algn="ctr"/>
                <a:r>
                  <a:rPr lang="en-GB" sz="1400" dirty="0">
                    <a:solidFill>
                      <a:srgbClr val="1B3651"/>
                    </a:solidFill>
                  </a:rPr>
                  <a:t>(cell adhesion motif) </a:t>
                </a:r>
              </a:p>
            </p:txBody>
          </p:sp>
        </p:grpSp>
      </p:grp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BE07AAD-51A1-486E-8B1D-95D374CC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480C2DF-BD47-4825-86FD-4500F4635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</p:spTree>
    <p:extLst>
      <p:ext uri="{BB962C8B-B14F-4D97-AF65-F5344CB8AC3E}">
        <p14:creationId xmlns:p14="http://schemas.microsoft.com/office/powerpoint/2010/main" val="193426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66348-3F69-44B5-B735-B67258690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E438BB-03C5-425D-8132-1F2B94242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5</a:t>
            </a:fld>
            <a:endParaRPr lang="hr-H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7881E2-F6BB-4645-8B3E-DA2D680928E8}"/>
              </a:ext>
            </a:extLst>
          </p:cNvPr>
          <p:cNvGrpSpPr/>
          <p:nvPr/>
        </p:nvGrpSpPr>
        <p:grpSpPr>
          <a:xfrm>
            <a:off x="4782036" y="1831662"/>
            <a:ext cx="2772000" cy="2783440"/>
            <a:chOff x="3862540" y="1644275"/>
            <a:chExt cx="3960000" cy="3976343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2A9E963-F2A3-4268-8D41-0EE223DD01F2}"/>
                </a:ext>
              </a:extLst>
            </p:cNvPr>
            <p:cNvSpPr/>
            <p:nvPr/>
          </p:nvSpPr>
          <p:spPr>
            <a:xfrm>
              <a:off x="5417541" y="3211710"/>
              <a:ext cx="864000" cy="864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9444505-3A0F-491E-AC09-6A9947AD2FD7}"/>
                </a:ext>
              </a:extLst>
            </p:cNvPr>
            <p:cNvSpPr txBox="1"/>
            <p:nvPr/>
          </p:nvSpPr>
          <p:spPr>
            <a:xfrm>
              <a:off x="5467866" y="3320544"/>
              <a:ext cx="799670" cy="659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200" b="1" dirty="0">
                  <a:solidFill>
                    <a:schemeClr val="accent1">
                      <a:lumMod val="50000"/>
                    </a:schemeClr>
                  </a:solidFill>
                </a:rPr>
                <a:t>G</a:t>
              </a:r>
              <a:r>
                <a:rPr lang="hr-HR" sz="1200" b="1" dirty="0"/>
                <a:t>     </a:t>
              </a:r>
              <a:r>
                <a:rPr lang="hr-HR" sz="1200" b="1" dirty="0">
                  <a:solidFill>
                    <a:srgbClr val="00B050"/>
                  </a:solidFill>
                </a:rPr>
                <a:t>U</a:t>
              </a:r>
            </a:p>
            <a:p>
              <a:r>
                <a:rPr lang="hr-HR" sz="1200" b="1" dirty="0">
                  <a:solidFill>
                    <a:srgbClr val="CC0066"/>
                  </a:solidFill>
                </a:rPr>
                <a:t>A</a:t>
              </a:r>
              <a:r>
                <a:rPr lang="hr-HR" sz="1200" b="1" dirty="0"/>
                <a:t>     </a:t>
              </a:r>
              <a:r>
                <a:rPr lang="hr-HR" sz="1200" b="1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D94F3E6-2485-411F-B909-00C6FE0C1A0E}"/>
                </a:ext>
              </a:extLst>
            </p:cNvPr>
            <p:cNvSpPr txBox="1"/>
            <p:nvPr/>
          </p:nvSpPr>
          <p:spPr>
            <a:xfrm>
              <a:off x="5685040" y="3512679"/>
              <a:ext cx="376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800" b="1" dirty="0"/>
                <a:t>5’</a:t>
              </a:r>
            </a:p>
          </p:txBody>
        </p:sp>
        <p:sp>
          <p:nvSpPr>
            <p:cNvPr id="37" name="Circle: Hollow 36">
              <a:extLst>
                <a:ext uri="{FF2B5EF4-FFF2-40B4-BE49-F238E27FC236}">
                  <a16:creationId xmlns:a16="http://schemas.microsoft.com/office/drawing/2014/main" id="{44E984CB-03F0-4A0D-8A95-F04199E77877}"/>
                </a:ext>
              </a:extLst>
            </p:cNvPr>
            <p:cNvSpPr/>
            <p:nvPr/>
          </p:nvSpPr>
          <p:spPr>
            <a:xfrm>
              <a:off x="4949541" y="2753542"/>
              <a:ext cx="1800000" cy="1800000"/>
            </a:xfrm>
            <a:prstGeom prst="donut">
              <a:avLst>
                <a:gd name="adj" fmla="val 26721"/>
              </a:avLst>
            </a:prstGeom>
            <a:gradFill flip="none" rotWithShape="1">
              <a:gsLst>
                <a:gs pos="0">
                  <a:schemeClr val="accent1"/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38" name="Circle: Hollow 37">
              <a:extLst>
                <a:ext uri="{FF2B5EF4-FFF2-40B4-BE49-F238E27FC236}">
                  <a16:creationId xmlns:a16="http://schemas.microsoft.com/office/drawing/2014/main" id="{BB0E049C-B70B-4368-8258-2598B008F37D}"/>
                </a:ext>
              </a:extLst>
            </p:cNvPr>
            <p:cNvSpPr/>
            <p:nvPr/>
          </p:nvSpPr>
          <p:spPr>
            <a:xfrm>
              <a:off x="3862540" y="1644275"/>
              <a:ext cx="3960000" cy="3960000"/>
            </a:xfrm>
            <a:prstGeom prst="donut">
              <a:avLst>
                <a:gd name="adj" fmla="val 27724"/>
              </a:avLst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B5A0D6A-ED82-4898-8833-08FC65E90843}"/>
                </a:ext>
              </a:extLst>
            </p:cNvPr>
            <p:cNvCxnSpPr/>
            <p:nvPr/>
          </p:nvCxnSpPr>
          <p:spPr>
            <a:xfrm flipV="1">
              <a:off x="5872970" y="3643709"/>
              <a:ext cx="846000" cy="74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476A3AD-46DB-4BF1-88A6-FEFC61536CFE}"/>
                </a:ext>
              </a:extLst>
            </p:cNvPr>
            <p:cNvCxnSpPr/>
            <p:nvPr/>
          </p:nvCxnSpPr>
          <p:spPr>
            <a:xfrm flipH="1">
              <a:off x="5004418" y="3651179"/>
              <a:ext cx="8451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D211222-2791-4020-8DD9-3A3FB38CF3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9540" y="2772592"/>
              <a:ext cx="1" cy="846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EE90AEB-7B6E-4780-9FF3-46F29A62080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849540" y="3687878"/>
              <a:ext cx="1" cy="846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8233FBB-AF12-4318-AF75-41BFC97EF749}"/>
                </a:ext>
              </a:extLst>
            </p:cNvPr>
            <p:cNvSpPr txBox="1"/>
            <p:nvPr/>
          </p:nvSpPr>
          <p:spPr>
            <a:xfrm>
              <a:off x="6599271" y="3490908"/>
              <a:ext cx="376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800" b="1" dirty="0"/>
                <a:t>3’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A810688-D635-4693-9D1C-4CEAB79FC153}"/>
                </a:ext>
              </a:extLst>
            </p:cNvPr>
            <p:cNvSpPr txBox="1"/>
            <p:nvPr/>
          </p:nvSpPr>
          <p:spPr>
            <a:xfrm>
              <a:off x="5685040" y="4447629"/>
              <a:ext cx="376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800" b="1" dirty="0"/>
                <a:t>3’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599B977-F228-4C3D-856D-400BA6822B98}"/>
                </a:ext>
              </a:extLst>
            </p:cNvPr>
            <p:cNvSpPr txBox="1"/>
            <p:nvPr/>
          </p:nvSpPr>
          <p:spPr>
            <a:xfrm>
              <a:off x="5693053" y="2576476"/>
              <a:ext cx="376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800" b="1" dirty="0"/>
                <a:t>3’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A9EC5DD-BFD3-43C6-9590-AB807B69D4AF}"/>
                </a:ext>
              </a:extLst>
            </p:cNvPr>
            <p:cNvSpPr txBox="1"/>
            <p:nvPr/>
          </p:nvSpPr>
          <p:spPr>
            <a:xfrm>
              <a:off x="4800431" y="3490908"/>
              <a:ext cx="376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800" b="1" dirty="0"/>
                <a:t>3’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54BCB84-D295-4F8C-86FF-24413E2CD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599467">
              <a:off x="5617974" y="1872934"/>
              <a:ext cx="571500" cy="65532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E24058D-0642-4FAC-AFE7-913544262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291761">
              <a:off x="6162559" y="2249335"/>
              <a:ext cx="746760" cy="51054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0AF51B6-9919-496E-AC1C-A7C97D2FB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4356" y="2585781"/>
              <a:ext cx="502920" cy="32004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8C1C930-6F67-497D-9878-0C02F4F61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6550" y="2743069"/>
              <a:ext cx="998220" cy="54864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5BD5680-A7C0-42F3-B596-69B326239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79573">
              <a:off x="6868412" y="3240251"/>
              <a:ext cx="510540" cy="3048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1C2C63C-9C60-479B-A2A8-3E89279F8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98985" y="3500395"/>
              <a:ext cx="960120" cy="67818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310910-7FB5-4204-8432-B19B8628B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15989">
              <a:off x="5470497" y="4614778"/>
              <a:ext cx="746760" cy="100584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120DE53-805B-4691-8D29-9F752C60F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22427" y="4684571"/>
              <a:ext cx="685800" cy="68580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6B8EAE4-8F5A-4598-B783-7E6C8C771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06336">
              <a:off x="6297028" y="4484270"/>
              <a:ext cx="701040" cy="54102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77F08CE-A5ED-4D86-BFCF-C462D608C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9777142">
              <a:off x="6720294" y="4059343"/>
              <a:ext cx="617220" cy="57912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5794B18-E765-43E2-81AD-E26326F95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922850" y="4584709"/>
              <a:ext cx="571500" cy="63246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DACAA09-D074-40EA-A697-07EB58F27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650982">
              <a:off x="4710614" y="4205128"/>
              <a:ext cx="388620" cy="7620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EEE3D2D-549F-456A-AEC0-88BB0A5FF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0952781">
              <a:off x="4386620" y="4062373"/>
              <a:ext cx="548640" cy="46482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B64DCC1-9C1F-4595-862D-B89D51A25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206669">
              <a:off x="4098185" y="3334122"/>
              <a:ext cx="624840" cy="44958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053DCDE-7A8D-4227-87FF-14F66E037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914556" y="3793964"/>
              <a:ext cx="1059180" cy="35052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18FCEC4-2231-4F75-8198-C05280B78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0288707">
              <a:off x="4134814" y="2632496"/>
              <a:ext cx="640080" cy="44196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5DD682A7-728C-47CA-A1BE-7F4113B11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1573254">
              <a:off x="4745318" y="2784735"/>
              <a:ext cx="464820" cy="17526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62B49A7-84D6-4ABD-8B4F-D1D65769F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2145883">
              <a:off x="4760905" y="2334246"/>
              <a:ext cx="586740" cy="44196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30F97E9-5D74-4630-9BE2-53B482DF1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041115" y="1898787"/>
              <a:ext cx="617220" cy="6858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A812BBA-3D72-4845-8F3A-E085A4312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2804720">
              <a:off x="5269416" y="2522717"/>
              <a:ext cx="320040" cy="15240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D2BF854C-B10C-4124-B9A3-14D2B1221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 rot="3883291">
              <a:off x="4369694" y="2993973"/>
              <a:ext cx="419100" cy="396240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4D57E0D-6EF5-49D6-A325-97634D29350B}"/>
              </a:ext>
            </a:extLst>
          </p:cNvPr>
          <p:cNvGrpSpPr/>
          <p:nvPr/>
        </p:nvGrpSpPr>
        <p:grpSpPr>
          <a:xfrm>
            <a:off x="4050662" y="1222969"/>
            <a:ext cx="4166369" cy="4108643"/>
            <a:chOff x="3348137" y="1222969"/>
            <a:chExt cx="4166369" cy="41086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38C08D-8D57-42A9-A557-7FFED94C9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l="21868" r="10394"/>
            <a:stretch/>
          </p:blipFill>
          <p:spPr>
            <a:xfrm rot="813495">
              <a:off x="6623467" y="3953916"/>
              <a:ext cx="586664" cy="57424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738C11-1AEA-4869-BDE1-9A853F71C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48162" t="9249" r="5009" b="9777"/>
            <a:stretch/>
          </p:blipFill>
          <p:spPr>
            <a:xfrm>
              <a:off x="3348137" y="2999446"/>
              <a:ext cx="681518" cy="662882"/>
            </a:xfrm>
            <a:prstGeom prst="ellipse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7504AC-F13E-4A86-80FD-A61BF7CB1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/>
            <a:srcRect l="15357" t="1134" r="15948" b="6150"/>
            <a:stretch/>
          </p:blipFill>
          <p:spPr>
            <a:xfrm>
              <a:off x="6875626" y="2974758"/>
              <a:ext cx="638880" cy="574852"/>
            </a:xfrm>
            <a:prstGeom prst="ellipse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289E1C-0681-47D5-A87B-B5EAEE4707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15801" t="8177" r="24185" b="12671"/>
            <a:stretch/>
          </p:blipFill>
          <p:spPr>
            <a:xfrm>
              <a:off x="6532882" y="1853833"/>
              <a:ext cx="537393" cy="560649"/>
            </a:xfrm>
            <a:prstGeom prst="ellipse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AB4AF3-280A-4587-937C-263214D83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/>
            <a:srcRect l="17217" b="13891"/>
            <a:stretch/>
          </p:blipFill>
          <p:spPr>
            <a:xfrm>
              <a:off x="5269104" y="4703649"/>
              <a:ext cx="786171" cy="627963"/>
            </a:xfrm>
            <a:prstGeom prst="ellipse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6DA1FC-66F9-48D0-9BB5-76E1931B0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/>
            <a:srcRect l="16247" t="13049" r="232" b="4783"/>
            <a:stretch/>
          </p:blipFill>
          <p:spPr>
            <a:xfrm rot="6901734">
              <a:off x="3885703" y="4087684"/>
              <a:ext cx="637132" cy="782743"/>
            </a:xfrm>
            <a:prstGeom prst="ellipse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3F3AF1-319B-4F1D-903A-D46EA6411C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/>
            <a:srcRect l="6685" t="21888" r="18330" b="19262"/>
            <a:stretch/>
          </p:blipFill>
          <p:spPr>
            <a:xfrm rot="19070071">
              <a:off x="3699965" y="1918048"/>
              <a:ext cx="796338" cy="468739"/>
            </a:xfrm>
            <a:prstGeom prst="ellipse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7644C03-D447-4C86-9DE0-933834E71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/>
            <a:srcRect l="26280" r="16918"/>
            <a:stretch/>
          </p:blipFill>
          <p:spPr>
            <a:xfrm>
              <a:off x="5146070" y="1222969"/>
              <a:ext cx="601733" cy="595872"/>
            </a:xfrm>
            <a:prstGeom prst="ellipse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736C9B1-1F83-4498-82EB-4F239012D131}"/>
              </a:ext>
            </a:extLst>
          </p:cNvPr>
          <p:cNvGrpSpPr/>
          <p:nvPr/>
        </p:nvGrpSpPr>
        <p:grpSpPr>
          <a:xfrm>
            <a:off x="3056516" y="229070"/>
            <a:ext cx="6168190" cy="6050011"/>
            <a:chOff x="2353991" y="229070"/>
            <a:chExt cx="6168190" cy="605001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C95B70F-6284-4CF1-9245-98066CE526BF}"/>
                </a:ext>
              </a:extLst>
            </p:cNvPr>
            <p:cNvSpPr>
              <a:spLocks noChangeAspect="1"/>
            </p:cNvSpPr>
            <p:nvPr/>
          </p:nvSpPr>
          <p:spPr>
            <a:xfrm rot="18007632">
              <a:off x="1435971" y="1304467"/>
              <a:ext cx="2460932" cy="5390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Chevron">
                <a:avLst>
                  <a:gd name="adj" fmla="val 39009"/>
                </a:avLst>
              </a:prstTxWarp>
              <a:normAutofit/>
            </a:bodyPr>
            <a:lstStyle/>
            <a:p>
              <a:pPr algn="ctr"/>
              <a:r>
                <a:rPr lang="hr-HR" sz="2400" b="1" cap="none" spc="0" dirty="0">
                  <a:ln w="0"/>
                  <a:solidFill>
                    <a:schemeClr val="accent1"/>
                  </a:solidFill>
                </a:rPr>
                <a:t>Bioconjugation</a:t>
              </a:r>
              <a:endParaRPr lang="en-US" sz="2400" b="1" cap="none" spc="0" dirty="0">
                <a:ln w="0"/>
                <a:solidFill>
                  <a:schemeClr val="accent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CACA361-2217-42A9-8083-A6598EB45825}"/>
                </a:ext>
              </a:extLst>
            </p:cNvPr>
            <p:cNvSpPr>
              <a:spLocks noChangeAspect="1"/>
            </p:cNvSpPr>
            <p:nvPr/>
          </p:nvSpPr>
          <p:spPr>
            <a:xfrm rot="3614106">
              <a:off x="6804915" y="1339648"/>
              <a:ext cx="2827843" cy="6066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Chevron">
                <a:avLst>
                  <a:gd name="adj" fmla="val 46423"/>
                </a:avLst>
              </a:prstTxWarp>
              <a:normAutofit/>
            </a:bodyPr>
            <a:lstStyle/>
            <a:p>
              <a:pPr algn="ctr"/>
              <a:r>
                <a:rPr lang="hr-HR" sz="2400" b="1" cap="none" spc="0" dirty="0">
                  <a:ln w="0"/>
                  <a:solidFill>
                    <a:schemeClr val="accent1"/>
                  </a:solidFill>
                </a:rPr>
                <a:t>Medicinal chemistry</a:t>
              </a:r>
              <a:endParaRPr lang="en-US" sz="2400" b="1" cap="none" spc="0" dirty="0">
                <a:ln w="0"/>
                <a:solidFill>
                  <a:schemeClr val="accent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5624D83-3FBE-4F74-B367-7098F3A38A07}"/>
                </a:ext>
              </a:extLst>
            </p:cNvPr>
            <p:cNvSpPr>
              <a:spLocks noChangeAspect="1"/>
            </p:cNvSpPr>
            <p:nvPr/>
          </p:nvSpPr>
          <p:spPr>
            <a:xfrm rot="18432423">
              <a:off x="7193998" y="5185311"/>
              <a:ext cx="1464409" cy="51356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ChevronInverted">
                <a:avLst>
                  <a:gd name="adj" fmla="val 67271"/>
                </a:avLst>
              </a:prstTxWarp>
              <a:normAutofit/>
            </a:bodyPr>
            <a:lstStyle/>
            <a:p>
              <a:pPr algn="ctr"/>
              <a:r>
                <a:rPr lang="hr-HR" sz="2400" b="1" cap="none" spc="0" dirty="0">
                  <a:ln w="0"/>
                  <a:solidFill>
                    <a:schemeClr val="accent1"/>
                  </a:solidFill>
                </a:rPr>
                <a:t>Catalysis</a:t>
              </a:r>
              <a:endParaRPr lang="en-US" sz="2400" b="1" cap="none" spc="0" dirty="0">
                <a:ln w="0"/>
                <a:solidFill>
                  <a:schemeClr val="accent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F66935C-1133-47A7-88C4-7B0396BE4F0B}"/>
                </a:ext>
              </a:extLst>
            </p:cNvPr>
            <p:cNvSpPr>
              <a:spLocks noChangeAspect="1"/>
            </p:cNvSpPr>
            <p:nvPr/>
          </p:nvSpPr>
          <p:spPr>
            <a:xfrm rot="3643286">
              <a:off x="1304413" y="4663324"/>
              <a:ext cx="2665335" cy="56618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ChevronInverted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r>
                <a:rPr lang="hr-HR" b="1" cap="none" spc="0" dirty="0">
                  <a:ln w="0"/>
                  <a:solidFill>
                    <a:schemeClr val="accent1"/>
                  </a:solidFill>
                </a:rPr>
                <a:t>Functional materials</a:t>
              </a:r>
              <a:endParaRPr lang="en-US" b="1" cap="none" spc="0" dirty="0">
                <a:ln w="0"/>
                <a:solidFill>
                  <a:schemeClr val="accent1"/>
                </a:solidFill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59ACC97-56FE-469B-ADFB-80FD97B98986}"/>
              </a:ext>
            </a:extLst>
          </p:cNvPr>
          <p:cNvGrpSpPr/>
          <p:nvPr/>
        </p:nvGrpSpPr>
        <p:grpSpPr>
          <a:xfrm>
            <a:off x="2994565" y="155261"/>
            <a:ext cx="6267289" cy="6256852"/>
            <a:chOff x="2292040" y="155261"/>
            <a:chExt cx="6267289" cy="6256852"/>
          </a:xfrm>
        </p:grpSpPr>
        <p:sp>
          <p:nvSpPr>
            <p:cNvPr id="5" name="Circle: Hollow 4">
              <a:extLst>
                <a:ext uri="{FF2B5EF4-FFF2-40B4-BE49-F238E27FC236}">
                  <a16:creationId xmlns:a16="http://schemas.microsoft.com/office/drawing/2014/main" id="{5A31F01D-0D49-4EBE-8E95-F7CBFEA3A1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92040" y="155261"/>
              <a:ext cx="6256852" cy="6256852"/>
            </a:xfrm>
            <a:prstGeom prst="donut">
              <a:avLst>
                <a:gd name="adj" fmla="val 16093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CF01DD6-3AB3-43F7-B12C-20961C5A4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3080838" y="4634532"/>
              <a:ext cx="762000" cy="79857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A380C61-482D-476C-83BF-967386C17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4993785" y="351428"/>
              <a:ext cx="938784" cy="68275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52D5BD0-91E4-4A2B-A012-FFDA17C79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3776972" y="5406783"/>
              <a:ext cx="853440" cy="499872"/>
            </a:xfrm>
            <a:prstGeom prst="rect">
              <a:avLst/>
            </a:prstGeom>
          </p:spPr>
        </p:pic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929F48F9-55DB-4A9F-BE43-F988AF808D9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2643491"/>
                </p:ext>
              </p:extLst>
            </p:nvPr>
          </p:nvGraphicFramePr>
          <p:xfrm>
            <a:off x="2584315" y="3856907"/>
            <a:ext cx="708383" cy="6426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38" name="CS ChemDraw Drawing" r:id="rId35" imgW="885479" imgH="803345" progId="ChemDraw.Document.6.0">
                    <p:embed/>
                  </p:oleObj>
                </mc:Choice>
                <mc:Fallback>
                  <p:oleObj name="CS ChemDraw Drawing" r:id="rId35" imgW="885479" imgH="803345" progId="ChemDraw.Document.6.0">
                    <p:embed/>
                    <p:pic>
                      <p:nvPicPr>
                        <p:cNvPr id="8222" name="Object 8221">
                          <a:extLst>
                            <a:ext uri="{FF2B5EF4-FFF2-40B4-BE49-F238E27FC236}">
                              <a16:creationId xmlns:a16="http://schemas.microsoft.com/office/drawing/2014/main" id="{C0C4F93C-047F-4513-AF26-F9AEFFA9CF2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6"/>
                        <a:stretch>
                          <a:fillRect/>
                        </a:stretch>
                      </p:blipFill>
                      <p:spPr>
                        <a:xfrm>
                          <a:off x="2584315" y="3856907"/>
                          <a:ext cx="708383" cy="6426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B0F98C-50D2-41AD-9284-F11ABA54A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2504751" y="2650886"/>
              <a:ext cx="713232" cy="9144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9C62C25-0227-4F0B-92D5-C3E13152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2715534" y="1846043"/>
              <a:ext cx="713232" cy="65836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8E3C5B0-AE13-4116-8703-BA21041E7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3182967" y="1156702"/>
              <a:ext cx="713232" cy="66446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AB3496C-40B7-407A-A933-6AAC4009D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3892282" y="644102"/>
              <a:ext cx="975360" cy="64617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0AFBC52-89AA-447A-ABB3-44F9CBA3B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6109084" y="762983"/>
              <a:ext cx="713232" cy="46329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D8B38BE-4531-4DF3-A3D3-CA63E97A9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 rot="2414035">
              <a:off x="6856496" y="1294268"/>
              <a:ext cx="847344" cy="4632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04ACF67-9FF1-416C-B3A4-C55D814F7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 rot="20878396">
              <a:off x="7470275" y="2048496"/>
              <a:ext cx="853440" cy="90220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CB6463B-9D75-4D5F-956B-36BD547E3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7620545" y="3219838"/>
              <a:ext cx="938784" cy="79248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FA3FA3E-AF94-4071-9EE5-EAD8749F9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7042807" y="4315025"/>
              <a:ext cx="1085088" cy="83515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4D2A611-6FD3-4D67-9698-A742C8EAE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5032252" y="5467233"/>
              <a:ext cx="987552" cy="88392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779F1B4-279C-46EF-8B77-86F0B7613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 rot="1671978">
              <a:off x="6394448" y="5206028"/>
              <a:ext cx="682752" cy="792480"/>
            </a:xfrm>
            <a:prstGeom prst="rect">
              <a:avLst/>
            </a:prstGeom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97977F-30EA-413B-B25C-E37748BC3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</p:spTree>
    <p:extLst>
      <p:ext uri="{BB962C8B-B14F-4D97-AF65-F5344CB8AC3E}">
        <p14:creationId xmlns:p14="http://schemas.microsoft.com/office/powerpoint/2010/main" val="414465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14F82-C3BB-44E4-A52E-4AD553895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examples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83B14-21CC-4CE3-88AC-A42D60E95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04A67-F349-4207-8C8A-0BF520F56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09C7-31BE-4CA2-8E0C-6B8CDA5C6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5562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D6D6C63-2973-4AC8-9923-68A01A97EE33}"/>
              </a:ext>
            </a:extLst>
          </p:cNvPr>
          <p:cNvGrpSpPr/>
          <p:nvPr/>
        </p:nvGrpSpPr>
        <p:grpSpPr>
          <a:xfrm>
            <a:off x="1340292" y="495628"/>
            <a:ext cx="8042923" cy="2578408"/>
            <a:chOff x="1300348" y="850592"/>
            <a:chExt cx="8042923" cy="2578408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8B53D3E-2AD0-4825-9365-C7382B8374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80794" y="850592"/>
              <a:ext cx="7962477" cy="2111794"/>
              <a:chOff x="1344953" y="1132506"/>
              <a:chExt cx="6635397" cy="1759828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4CB2BB3-7EFF-4C17-B3A6-38CD30322101}"/>
                  </a:ext>
                </a:extLst>
              </p:cNvPr>
              <p:cNvSpPr/>
              <p:nvPr/>
            </p:nvSpPr>
            <p:spPr>
              <a:xfrm>
                <a:off x="1344953" y="1132506"/>
                <a:ext cx="6635397" cy="175982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A975BEB-69D6-4472-9337-26E71DF69B29}"/>
                  </a:ext>
                </a:extLst>
              </p:cNvPr>
              <p:cNvSpPr txBox="1"/>
              <p:nvPr/>
            </p:nvSpPr>
            <p:spPr>
              <a:xfrm>
                <a:off x="1437691" y="2525320"/>
                <a:ext cx="6465231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300" b="1" dirty="0">
                    <a:sym typeface="Symbol" panose="05050102010706020507" pitchFamily="18" charset="2"/>
                  </a:rPr>
                  <a:t></a:t>
                </a:r>
                <a:r>
                  <a:rPr lang="hr-HR" sz="1300" b="1" dirty="0"/>
                  <a:t>-OH-Leu	</a:t>
                </a:r>
                <a:r>
                  <a:rPr lang="hr-HR" sz="1300" b="1" dirty="0">
                    <a:sym typeface="Symbol" panose="05050102010706020507" pitchFamily="18" charset="2"/>
                  </a:rPr>
                  <a:t>    -Me-Asp	        2,3-Dab	              -Phe	 Dpg	   diCl-Hpg  </a:t>
                </a:r>
                <a:endParaRPr lang="hr-HR" sz="1300" b="1" dirty="0"/>
              </a:p>
            </p:txBody>
          </p:sp>
          <p:graphicFrame>
            <p:nvGraphicFramePr>
              <p:cNvPr id="10" name="Object 9">
                <a:extLst>
                  <a:ext uri="{FF2B5EF4-FFF2-40B4-BE49-F238E27FC236}">
                    <a16:creationId xmlns:a16="http://schemas.microsoft.com/office/drawing/2014/main" id="{BD116CF1-36EF-4103-931B-FC6F4571ADBD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437691" y="1355370"/>
              <a:ext cx="6456363" cy="11414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74" name="CS ChemDraw Drawing" r:id="rId3" imgW="6456940" imgH="1141484" progId="ChemDraw.Document.6.0">
                      <p:embed/>
                    </p:oleObj>
                  </mc:Choice>
                  <mc:Fallback>
                    <p:oleObj name="CS ChemDraw Drawing" r:id="rId3" imgW="6456940" imgH="1141484" progId="ChemDraw.Document.6.0">
                      <p:embed/>
                      <p:pic>
                        <p:nvPicPr>
                          <p:cNvPr id="10" name="Object 9">
                            <a:extLst>
                              <a:ext uri="{FF2B5EF4-FFF2-40B4-BE49-F238E27FC236}">
                                <a16:creationId xmlns:a16="http://schemas.microsoft.com/office/drawing/2014/main" id="{BD116CF1-36EF-4103-931B-FC6F4571ADB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437691" y="1355370"/>
                            <a:ext cx="6456363" cy="11414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A8C7E57-DF2B-49F8-90A5-6D8CBBAB62E0}"/>
                </a:ext>
              </a:extLst>
            </p:cNvPr>
            <p:cNvSpPr/>
            <p:nvPr/>
          </p:nvSpPr>
          <p:spPr>
            <a:xfrm>
              <a:off x="1300348" y="3121223"/>
              <a:ext cx="337252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i="1" dirty="0"/>
                <a:t>Angew. Chem. Int. Ed. </a:t>
              </a:r>
              <a:r>
                <a:rPr lang="de-DE" sz="1400" b="1" dirty="0"/>
                <a:t>56</a:t>
              </a:r>
              <a:r>
                <a:rPr lang="de-DE" sz="1400" dirty="0"/>
                <a:t> (2017) 3770–3821</a:t>
              </a:r>
              <a:endParaRPr lang="hr-HR" sz="1400" dirty="0"/>
            </a:p>
          </p:txBody>
        </p:sp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86423B3-B9DC-4D0A-B6BE-4C7A14079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06D78BF-15D9-4641-B366-DF7F85A4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ACBB8E9-3E1C-4B2D-AC7D-5177C4A57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7</a:t>
            </a:fld>
            <a:endParaRPr lang="hr-HR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B5A103E-6C0E-4F0C-B1E8-74D11D125CCD}"/>
              </a:ext>
            </a:extLst>
          </p:cNvPr>
          <p:cNvGrpSpPr/>
          <p:nvPr/>
        </p:nvGrpSpPr>
        <p:grpSpPr>
          <a:xfrm>
            <a:off x="1344953" y="3920525"/>
            <a:ext cx="9867530" cy="2217345"/>
            <a:chOff x="1344953" y="3920525"/>
            <a:chExt cx="9867530" cy="221734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5DF0AE9-FC45-4CF5-9683-A3BECDFF85AB}"/>
                </a:ext>
              </a:extLst>
            </p:cNvPr>
            <p:cNvGrpSpPr/>
            <p:nvPr/>
          </p:nvGrpSpPr>
          <p:grpSpPr>
            <a:xfrm>
              <a:off x="1344953" y="3920525"/>
              <a:ext cx="7118480" cy="2217345"/>
              <a:chOff x="1344953" y="3920525"/>
              <a:chExt cx="7118480" cy="221734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C69044D-1D90-4E3D-B972-DD4ACF3D76B2}"/>
                  </a:ext>
                </a:extLst>
              </p:cNvPr>
              <p:cNvGrpSpPr/>
              <p:nvPr/>
            </p:nvGrpSpPr>
            <p:grpSpPr>
              <a:xfrm>
                <a:off x="1344953" y="3920525"/>
                <a:ext cx="2685019" cy="2217345"/>
                <a:chOff x="1344953" y="3920525"/>
                <a:chExt cx="2685019" cy="2217345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748CD91-4A79-4B7A-B62D-5DC19ABDA14D}"/>
                    </a:ext>
                  </a:extLst>
                </p:cNvPr>
                <p:cNvSpPr txBox="1"/>
                <p:nvPr/>
              </p:nvSpPr>
              <p:spPr>
                <a:xfrm>
                  <a:off x="1531583" y="5614650"/>
                  <a:ext cx="21851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hr-HR" sz="1400" b="1" dirty="0"/>
                    <a:t>Matlystatin B</a:t>
                  </a:r>
                </a:p>
                <a:p>
                  <a:pPr algn="ctr"/>
                  <a:r>
                    <a:rPr lang="hr-HR" sz="1400" dirty="0"/>
                    <a:t>metalloproteinase inhibitor</a:t>
                  </a:r>
                </a:p>
              </p:txBody>
            </p: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80A5AC0A-03F5-40FD-B64D-52CC6D66F542}"/>
                    </a:ext>
                  </a:extLst>
                </p:cNvPr>
                <p:cNvGrpSpPr/>
                <p:nvPr/>
              </p:nvGrpSpPr>
              <p:grpSpPr>
                <a:xfrm>
                  <a:off x="1344953" y="3920525"/>
                  <a:ext cx="2685019" cy="1662464"/>
                  <a:chOff x="1344953" y="3920525"/>
                  <a:chExt cx="2685019" cy="1662464"/>
                </a:xfrm>
              </p:grpSpPr>
              <p:graphicFrame>
                <p:nvGraphicFramePr>
                  <p:cNvPr id="36" name="Object 35">
                    <a:extLst>
                      <a:ext uri="{FF2B5EF4-FFF2-40B4-BE49-F238E27FC236}">
                        <a16:creationId xmlns:a16="http://schemas.microsoft.com/office/drawing/2014/main" id="{725B1900-2B15-43AB-87B5-F782C826C7FF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/>
                  </p:nvPr>
                </p:nvGraphicFramePr>
                <p:xfrm>
                  <a:off x="1344953" y="3920525"/>
                  <a:ext cx="2685019" cy="1662464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5475" name="CS ChemDraw Drawing" r:id="rId5" imgW="2237516" imgH="1385387" progId="ChemDraw.Document.6.0">
                          <p:embed/>
                        </p:oleObj>
                      </mc:Choice>
                      <mc:Fallback>
                        <p:oleObj name="CS ChemDraw Drawing" r:id="rId5" imgW="2237516" imgH="1385387" progId="ChemDraw.Document.6.0">
                          <p:embed/>
                          <p:pic>
                            <p:nvPicPr>
                              <p:cNvPr id="36" name="Object 35">
                                <a:extLst>
                                  <a:ext uri="{FF2B5EF4-FFF2-40B4-BE49-F238E27FC236}">
                                    <a16:creationId xmlns:a16="http://schemas.microsoft.com/office/drawing/2014/main" id="{725B1900-2B15-43AB-87B5-F782C826C7FF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6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344953" y="3920525"/>
                                <a:ext cx="2685019" cy="1662464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37" name="Hexagon 36">
                    <a:extLst>
                      <a:ext uri="{FF2B5EF4-FFF2-40B4-BE49-F238E27FC236}">
                        <a16:creationId xmlns:a16="http://schemas.microsoft.com/office/drawing/2014/main" id="{250CFF90-FDF1-4B49-9124-3056EF87EC1D}"/>
                      </a:ext>
                    </a:extLst>
                  </p:cNvPr>
                  <p:cNvSpPr/>
                  <p:nvPr/>
                </p:nvSpPr>
                <p:spPr>
                  <a:xfrm>
                    <a:off x="2554775" y="4674500"/>
                    <a:ext cx="461087" cy="394735"/>
                  </a:xfrm>
                  <a:prstGeom prst="hexagon">
                    <a:avLst/>
                  </a:prstGeom>
                  <a:noFill/>
                  <a:ln w="50800">
                    <a:solidFill>
                      <a:srgbClr val="00B0F0">
                        <a:alpha val="3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/>
                  </a:p>
                </p:txBody>
              </p:sp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76BB9751-7DFB-4464-A16D-D8157EB7689C}"/>
                      </a:ext>
                    </a:extLst>
                  </p:cNvPr>
                  <p:cNvSpPr/>
                  <p:nvPr/>
                </p:nvSpPr>
                <p:spPr>
                  <a:xfrm rot="2635548">
                    <a:off x="2829868" y="4331084"/>
                    <a:ext cx="196103" cy="326837"/>
                  </a:xfrm>
                  <a:custGeom>
                    <a:avLst/>
                    <a:gdLst>
                      <a:gd name="connsiteX0" fmla="*/ 0 w 171450"/>
                      <a:gd name="connsiteY0" fmla="*/ 0 h 285750"/>
                      <a:gd name="connsiteX1" fmla="*/ 160020 w 171450"/>
                      <a:gd name="connsiteY1" fmla="*/ 83820 h 285750"/>
                      <a:gd name="connsiteX2" fmla="*/ 171450 w 171450"/>
                      <a:gd name="connsiteY2" fmla="*/ 285750 h 285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1450" h="285750">
                        <a:moveTo>
                          <a:pt x="0" y="0"/>
                        </a:moveTo>
                        <a:lnTo>
                          <a:pt x="160020" y="83820"/>
                        </a:lnTo>
                        <a:lnTo>
                          <a:pt x="171450" y="285750"/>
                        </a:lnTo>
                      </a:path>
                    </a:pathLst>
                  </a:custGeom>
                  <a:noFill/>
                  <a:ln w="50800">
                    <a:solidFill>
                      <a:srgbClr val="00B0F0">
                        <a:alpha val="3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/>
                  </a:p>
                </p:txBody>
              </p:sp>
            </p:grp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535F6D-1599-4576-ADC2-DD6FA3FDEB54}"/>
                  </a:ext>
                </a:extLst>
              </p:cNvPr>
              <p:cNvSpPr/>
              <p:nvPr/>
            </p:nvSpPr>
            <p:spPr>
              <a:xfrm>
                <a:off x="5239794" y="3920525"/>
                <a:ext cx="3223639" cy="1692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hr-HR" dirty="0"/>
                  <a:t>Bacterial nonribosomal peptides</a:t>
                </a:r>
              </a:p>
              <a:p>
                <a:r>
                  <a:rPr lang="hr-HR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Piperazic acid (Piz)</a:t>
                </a:r>
              </a:p>
              <a:p>
                <a:endParaRPr lang="hr-HR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hr-HR" dirty="0">
                    <a:sym typeface="Symbol" panose="05050102010706020507" pitchFamily="18" charset="2"/>
                  </a:rPr>
                  <a:t></a:t>
                </a:r>
                <a:r>
                  <a:rPr lang="hr-HR" dirty="0"/>
                  <a:t>-sheet peptide conformation </a:t>
                </a:r>
              </a:p>
              <a:p>
                <a:endParaRPr lang="hr-HR" dirty="0"/>
              </a:p>
              <a:p>
                <a:r>
                  <a:rPr lang="sv-SE" sz="1400" i="1" dirty="0"/>
                  <a:t>Nat. Prod. Rep. </a:t>
                </a:r>
                <a:r>
                  <a:rPr lang="sv-SE" sz="1400" b="1" dirty="0"/>
                  <a:t>36</a:t>
                </a:r>
                <a:r>
                  <a:rPr lang="sv-SE" sz="1400" dirty="0"/>
                  <a:t> (2019) 1628−1653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03D98EC-DA7C-4411-A6FF-3FCD4103C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9201" t="9485" r="16268" b="9485"/>
            <a:stretch/>
          </p:blipFill>
          <p:spPr>
            <a:xfrm>
              <a:off x="9535352" y="3920525"/>
              <a:ext cx="1677131" cy="1770491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573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26A258C-45F1-448F-8268-E1F4A4EC948C}"/>
              </a:ext>
            </a:extLst>
          </p:cNvPr>
          <p:cNvGrpSpPr/>
          <p:nvPr/>
        </p:nvGrpSpPr>
        <p:grpSpPr>
          <a:xfrm>
            <a:off x="622437" y="3290088"/>
            <a:ext cx="11294973" cy="3006692"/>
            <a:chOff x="834308" y="3290088"/>
            <a:chExt cx="11294973" cy="300669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6D9E760-8B32-45AB-B6AB-93326887688E}"/>
                </a:ext>
              </a:extLst>
            </p:cNvPr>
            <p:cNvGrpSpPr/>
            <p:nvPr/>
          </p:nvGrpSpPr>
          <p:grpSpPr>
            <a:xfrm>
              <a:off x="834308" y="3290088"/>
              <a:ext cx="2446020" cy="3006692"/>
              <a:chOff x="834308" y="3167422"/>
              <a:chExt cx="2446020" cy="300669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66C5D9B-75A2-44EB-9275-F6975213C99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34308" y="3167422"/>
                <a:ext cx="2446020" cy="2485734"/>
                <a:chOff x="2974665" y="3354481"/>
                <a:chExt cx="2038350" cy="2071445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1DC3C734-90B3-4E84-BEAE-B7F4CA78A934}"/>
                    </a:ext>
                  </a:extLst>
                </p:cNvPr>
                <p:cNvGrpSpPr/>
                <p:nvPr/>
              </p:nvGrpSpPr>
              <p:grpSpPr>
                <a:xfrm rot="6282678">
                  <a:off x="3775169" y="3496259"/>
                  <a:ext cx="886641" cy="603086"/>
                  <a:chOff x="2728529" y="2658779"/>
                  <a:chExt cx="886641" cy="603086"/>
                </a:xfrm>
              </p:grpSpPr>
              <p:sp>
                <p:nvSpPr>
                  <p:cNvPr id="18" name="Hexagon 17">
                    <a:extLst>
                      <a:ext uri="{FF2B5EF4-FFF2-40B4-BE49-F238E27FC236}">
                        <a16:creationId xmlns:a16="http://schemas.microsoft.com/office/drawing/2014/main" id="{57F741EC-5D6A-46D0-8CE4-F48B096156E9}"/>
                      </a:ext>
                    </a:extLst>
                  </p:cNvPr>
                  <p:cNvSpPr/>
                  <p:nvPr/>
                </p:nvSpPr>
                <p:spPr>
                  <a:xfrm rot="2154346">
                    <a:off x="3212047" y="2916753"/>
                    <a:ext cx="403123" cy="345112"/>
                  </a:xfrm>
                  <a:prstGeom prst="hexagon">
                    <a:avLst/>
                  </a:prstGeom>
                  <a:noFill/>
                  <a:ln w="50800">
                    <a:solidFill>
                      <a:srgbClr val="00B0F0">
                        <a:alpha val="3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/>
                  </a:p>
                </p:txBody>
              </p:sp>
              <p:sp>
                <p:nvSpPr>
                  <p:cNvPr id="19" name="Hexagon 18">
                    <a:extLst>
                      <a:ext uri="{FF2B5EF4-FFF2-40B4-BE49-F238E27FC236}">
                        <a16:creationId xmlns:a16="http://schemas.microsoft.com/office/drawing/2014/main" id="{A5B9CF4A-5A46-4F84-B622-56ADA7F1D078}"/>
                      </a:ext>
                    </a:extLst>
                  </p:cNvPr>
                  <p:cNvSpPr/>
                  <p:nvPr/>
                </p:nvSpPr>
                <p:spPr>
                  <a:xfrm rot="2154346">
                    <a:off x="2728529" y="2658779"/>
                    <a:ext cx="403123" cy="345112"/>
                  </a:xfrm>
                  <a:prstGeom prst="hexagon">
                    <a:avLst/>
                  </a:prstGeom>
                  <a:noFill/>
                  <a:ln w="50800">
                    <a:solidFill>
                      <a:srgbClr val="00B0F0">
                        <a:alpha val="3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/>
                  </a:p>
                </p:txBody>
              </p: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0B2C2E3C-B332-452D-B942-C2F7EE52EE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89463" y="2928242"/>
                    <a:ext cx="156995" cy="61938"/>
                  </a:xfrm>
                  <a:prstGeom prst="line">
                    <a:avLst/>
                  </a:prstGeom>
                  <a:ln w="50800">
                    <a:solidFill>
                      <a:srgbClr val="00B0F0">
                        <a:alpha val="30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332A9956-9398-4BEB-B039-A5547F36E8DE}"/>
                    </a:ext>
                  </a:extLst>
                </p:cNvPr>
                <p:cNvSpPr/>
                <p:nvPr/>
              </p:nvSpPr>
              <p:spPr>
                <a:xfrm rot="1667364" flipH="1">
                  <a:off x="3750925" y="4130365"/>
                  <a:ext cx="254000" cy="327660"/>
                </a:xfrm>
                <a:custGeom>
                  <a:avLst/>
                  <a:gdLst>
                    <a:gd name="connsiteX0" fmla="*/ 0 w 254000"/>
                    <a:gd name="connsiteY0" fmla="*/ 327660 h 327660"/>
                    <a:gd name="connsiteX1" fmla="*/ 160020 w 254000"/>
                    <a:gd name="connsiteY1" fmla="*/ 322580 h 327660"/>
                    <a:gd name="connsiteX2" fmla="*/ 254000 w 254000"/>
                    <a:gd name="connsiteY2" fmla="*/ 172720 h 327660"/>
                    <a:gd name="connsiteX3" fmla="*/ 149860 w 254000"/>
                    <a:gd name="connsiteY3" fmla="*/ 0 h 327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4000" h="327660">
                      <a:moveTo>
                        <a:pt x="0" y="327660"/>
                      </a:moveTo>
                      <a:lnTo>
                        <a:pt x="160020" y="322580"/>
                      </a:lnTo>
                      <a:lnTo>
                        <a:pt x="254000" y="172720"/>
                      </a:lnTo>
                      <a:lnTo>
                        <a:pt x="149860" y="0"/>
                      </a:lnTo>
                    </a:path>
                  </a:pathLst>
                </a:custGeom>
                <a:noFill/>
                <a:ln w="50800">
                  <a:solidFill>
                    <a:srgbClr val="00B0F0">
                      <a:alpha val="3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graphicFrame>
              <p:nvGraphicFramePr>
                <p:cNvPr id="15" name="Object 14">
                  <a:extLst>
                    <a:ext uri="{FF2B5EF4-FFF2-40B4-BE49-F238E27FC236}">
                      <a16:creationId xmlns:a16="http://schemas.microsoft.com/office/drawing/2014/main" id="{2FFAADD6-52F3-49CC-BDB5-11B8ABF2FB0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2974665" y="3392339"/>
                <a:ext cx="2038350" cy="203358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94" name="CS ChemDraw Drawing" r:id="rId3" imgW="2037623" imgH="2033095" progId="ChemDraw.Document.6.0">
                        <p:embed/>
                      </p:oleObj>
                    </mc:Choice>
                    <mc:Fallback>
                      <p:oleObj name="CS ChemDraw Drawing" r:id="rId3" imgW="2037623" imgH="2033095" progId="ChemDraw.Document.6.0">
                        <p:embed/>
                        <p:pic>
                          <p:nvPicPr>
                            <p:cNvPr id="15" name="Object 14">
                              <a:extLst>
                                <a:ext uri="{FF2B5EF4-FFF2-40B4-BE49-F238E27FC236}">
                                  <a16:creationId xmlns:a16="http://schemas.microsoft.com/office/drawing/2014/main" id="{2FFAADD6-52F3-49CC-BDB5-11B8ABF2FB03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974665" y="3392339"/>
                              <a:ext cx="2038350" cy="2033587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5AC00E9C-51A4-4FAA-AC01-7A27B9693A0D}"/>
                    </a:ext>
                  </a:extLst>
                </p:cNvPr>
                <p:cNvCxnSpPr/>
                <p:nvPr/>
              </p:nvCxnSpPr>
              <p:spPr>
                <a:xfrm>
                  <a:off x="3926840" y="4498341"/>
                  <a:ext cx="0" cy="231139"/>
                </a:xfrm>
                <a:prstGeom prst="line">
                  <a:avLst/>
                </a:prstGeom>
                <a:ln w="50800">
                  <a:solidFill>
                    <a:srgbClr val="00B0F0">
                      <a:alpha val="3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E3EEEFE6-E214-41EE-B4A4-A389B0D96A5C}"/>
                    </a:ext>
                  </a:extLst>
                </p:cNvPr>
                <p:cNvCxnSpPr/>
                <p:nvPr/>
              </p:nvCxnSpPr>
              <p:spPr>
                <a:xfrm flipH="1">
                  <a:off x="3576320" y="4409132"/>
                  <a:ext cx="190738" cy="89209"/>
                </a:xfrm>
                <a:prstGeom prst="line">
                  <a:avLst/>
                </a:prstGeom>
                <a:ln w="50800">
                  <a:solidFill>
                    <a:srgbClr val="00B0F0">
                      <a:alpha val="3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305C6F-D993-455F-82C5-D0B58DA6D7F5}"/>
                  </a:ext>
                </a:extLst>
              </p:cNvPr>
              <p:cNvSpPr/>
              <p:nvPr/>
            </p:nvSpPr>
            <p:spPr>
              <a:xfrm>
                <a:off x="1199423" y="5650894"/>
                <a:ext cx="171579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hr-HR" sz="1400" b="1" dirty="0"/>
                  <a:t>Lactoferricin mimic</a:t>
                </a:r>
              </a:p>
              <a:p>
                <a:r>
                  <a:rPr lang="hr-HR" sz="1400" dirty="0"/>
                  <a:t>antimicrobial activity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0A40CA9-0A98-4F9E-B3C1-9672782E11C9}"/>
                </a:ext>
              </a:extLst>
            </p:cNvPr>
            <p:cNvSpPr/>
            <p:nvPr/>
          </p:nvSpPr>
          <p:spPr>
            <a:xfrm>
              <a:off x="4596679" y="3290088"/>
              <a:ext cx="7532602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r-HR" dirty="0"/>
                <a:t>NPAAs can improve the stability, efficacy, permeability and bioavailability of peptide-based therapeutics</a:t>
              </a:r>
            </a:p>
            <a:p>
              <a:endParaRPr lang="hr-HR" dirty="0"/>
            </a:p>
            <a:p>
              <a:r>
                <a:rPr lang="hr-HR" dirty="0"/>
                <a:t>lactoferricin </a:t>
              </a:r>
            </a:p>
            <a:p>
              <a:endParaRPr lang="hr-HR" dirty="0"/>
            </a:p>
            <a:p>
              <a:r>
                <a:rPr lang="hr-HR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4-phenyl-phenylalanine </a:t>
              </a:r>
            </a:p>
            <a:p>
              <a:endParaRPr lang="hr-HR" dirty="0"/>
            </a:p>
            <a:p>
              <a:r>
                <a:rPr lang="hr-HR" sz="1400" i="1" dirty="0"/>
                <a:t>Acc. Chem. Res</a:t>
              </a:r>
              <a:r>
                <a:rPr lang="hr-HR" sz="1400" dirty="0"/>
                <a:t>. </a:t>
              </a:r>
              <a:r>
                <a:rPr lang="hr-HR" sz="1400" b="1" dirty="0"/>
                <a:t>52</a:t>
              </a:r>
              <a:r>
                <a:rPr lang="hr-HR" sz="1400" dirty="0"/>
                <a:t> (2019) 749–759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A247797-8795-46B0-8C52-4731E56489B7}"/>
              </a:ext>
            </a:extLst>
          </p:cNvPr>
          <p:cNvGrpSpPr/>
          <p:nvPr/>
        </p:nvGrpSpPr>
        <p:grpSpPr>
          <a:xfrm>
            <a:off x="610431" y="632567"/>
            <a:ext cx="9632338" cy="2300752"/>
            <a:chOff x="822302" y="632567"/>
            <a:chExt cx="9632338" cy="230075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F129CF0-81C5-4D2D-8ABF-FADCAF0A3403}"/>
                </a:ext>
              </a:extLst>
            </p:cNvPr>
            <p:cNvGrpSpPr/>
            <p:nvPr/>
          </p:nvGrpSpPr>
          <p:grpSpPr>
            <a:xfrm>
              <a:off x="822302" y="632567"/>
              <a:ext cx="2733676" cy="2300752"/>
              <a:chOff x="822302" y="778771"/>
              <a:chExt cx="2733676" cy="2300752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B77BE70D-128B-4DA3-9AB0-86E40EB9C8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22302" y="778771"/>
                <a:ext cx="2733676" cy="1815464"/>
                <a:chOff x="7084290" y="1482005"/>
                <a:chExt cx="2278063" cy="1512887"/>
              </a:xfrm>
            </p:grpSpPr>
            <p:graphicFrame>
              <p:nvGraphicFramePr>
                <p:cNvPr id="6" name="Object 5">
                  <a:extLst>
                    <a:ext uri="{FF2B5EF4-FFF2-40B4-BE49-F238E27FC236}">
                      <a16:creationId xmlns:a16="http://schemas.microsoft.com/office/drawing/2014/main" id="{223961B8-0C07-4B84-B3BB-B252BB95BA5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7084290" y="1482005"/>
                <a:ext cx="2278063" cy="151288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95" name="CS ChemDraw Drawing" r:id="rId5" imgW="2278345" imgH="1513308" progId="ChemDraw.Document.6.0">
                        <p:embed/>
                      </p:oleObj>
                    </mc:Choice>
                    <mc:Fallback>
                      <p:oleObj name="CS ChemDraw Drawing" r:id="rId5" imgW="2278345" imgH="1513308" progId="ChemDraw.Document.6.0">
                        <p:embed/>
                        <p:pic>
                          <p:nvPicPr>
                            <p:cNvPr id="6" name="Object 5">
                              <a:extLst>
                                <a:ext uri="{FF2B5EF4-FFF2-40B4-BE49-F238E27FC236}">
                                  <a16:creationId xmlns:a16="http://schemas.microsoft.com/office/drawing/2014/main" id="{223961B8-0C07-4B84-B3BB-B252BB95BA51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084290" y="1482005"/>
                              <a:ext cx="2278063" cy="1512887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7" name="Hexagon 6">
                  <a:extLst>
                    <a:ext uri="{FF2B5EF4-FFF2-40B4-BE49-F238E27FC236}">
                      <a16:creationId xmlns:a16="http://schemas.microsoft.com/office/drawing/2014/main" id="{154222B6-4FEA-408F-8034-5305BE52D734}"/>
                    </a:ext>
                  </a:extLst>
                </p:cNvPr>
                <p:cNvSpPr/>
                <p:nvPr/>
              </p:nvSpPr>
              <p:spPr>
                <a:xfrm>
                  <a:off x="7547537" y="2259542"/>
                  <a:ext cx="403123" cy="345112"/>
                </a:xfrm>
                <a:prstGeom prst="hexagon">
                  <a:avLst/>
                </a:prstGeom>
                <a:noFill/>
                <a:ln w="50800">
                  <a:solidFill>
                    <a:srgbClr val="00B0F0">
                      <a:alpha val="3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D1E96717-E48A-4B45-9B45-3564AFA3C90E}"/>
                    </a:ext>
                  </a:extLst>
                </p:cNvPr>
                <p:cNvSpPr/>
                <p:nvPr/>
              </p:nvSpPr>
              <p:spPr>
                <a:xfrm>
                  <a:off x="7942580" y="2100580"/>
                  <a:ext cx="254000" cy="327660"/>
                </a:xfrm>
                <a:custGeom>
                  <a:avLst/>
                  <a:gdLst>
                    <a:gd name="connsiteX0" fmla="*/ 0 w 254000"/>
                    <a:gd name="connsiteY0" fmla="*/ 327660 h 327660"/>
                    <a:gd name="connsiteX1" fmla="*/ 160020 w 254000"/>
                    <a:gd name="connsiteY1" fmla="*/ 322580 h 327660"/>
                    <a:gd name="connsiteX2" fmla="*/ 254000 w 254000"/>
                    <a:gd name="connsiteY2" fmla="*/ 172720 h 327660"/>
                    <a:gd name="connsiteX3" fmla="*/ 149860 w 254000"/>
                    <a:gd name="connsiteY3" fmla="*/ 0 h 327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4000" h="327660">
                      <a:moveTo>
                        <a:pt x="0" y="327660"/>
                      </a:moveTo>
                      <a:lnTo>
                        <a:pt x="160020" y="322580"/>
                      </a:lnTo>
                      <a:lnTo>
                        <a:pt x="254000" y="172720"/>
                      </a:lnTo>
                      <a:lnTo>
                        <a:pt x="149860" y="0"/>
                      </a:lnTo>
                    </a:path>
                  </a:pathLst>
                </a:custGeom>
                <a:noFill/>
                <a:ln w="50800">
                  <a:solidFill>
                    <a:srgbClr val="00B0F0">
                      <a:alpha val="3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</p:grp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B26B0CF-3389-433F-B006-43DE20728E7E}"/>
                  </a:ext>
                </a:extLst>
              </p:cNvPr>
              <p:cNvSpPr/>
              <p:nvPr/>
            </p:nvSpPr>
            <p:spPr>
              <a:xfrm>
                <a:off x="1008945" y="2556303"/>
                <a:ext cx="236039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hr-HR" sz="1400" b="1" dirty="0"/>
                  <a:t>Lonafarnib</a:t>
                </a:r>
              </a:p>
              <a:p>
                <a:r>
                  <a:rPr lang="en-GB" sz="1400" dirty="0"/>
                  <a:t>farnesyl transferase inhibitor </a:t>
                </a:r>
                <a:r>
                  <a:rPr lang="hr-HR" sz="1400" dirty="0"/>
                  <a:t> 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56047DB-F675-4D3F-A463-DDEDE52C713F}"/>
                </a:ext>
              </a:extLst>
            </p:cNvPr>
            <p:cNvSpPr/>
            <p:nvPr/>
          </p:nvSpPr>
          <p:spPr>
            <a:xfrm>
              <a:off x="4657117" y="632567"/>
              <a:ext cx="5797523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r-HR" dirty="0"/>
                <a:t>NPAAs in more than </a:t>
              </a:r>
              <a:r>
                <a:rPr lang="en-US" dirty="0"/>
                <a:t>30% of small molecule drugs </a:t>
              </a:r>
              <a:endParaRPr lang="hr-HR" dirty="0"/>
            </a:p>
            <a:p>
              <a:r>
                <a:rPr lang="hr-HR" dirty="0"/>
                <a:t>13/24 </a:t>
              </a:r>
              <a:r>
                <a:rPr lang="en-US" dirty="0"/>
                <a:t>small molecule drugs approved by the FDA in 2019</a:t>
              </a:r>
              <a:endParaRPr lang="hr-HR" dirty="0"/>
            </a:p>
            <a:p>
              <a:endParaRPr lang="hr-HR" dirty="0"/>
            </a:p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2-(piperidin-4-yl)acetic acid </a:t>
              </a:r>
              <a:endParaRPr lang="hr-HR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hr-HR" dirty="0"/>
                <a:t>Progeria</a:t>
              </a:r>
            </a:p>
            <a:p>
              <a:endParaRPr lang="hr-HR" dirty="0"/>
            </a:p>
            <a:p>
              <a:r>
                <a:rPr lang="hr-HR" sz="1400" i="1" dirty="0"/>
                <a:t>Drugs</a:t>
              </a:r>
              <a:r>
                <a:rPr lang="hr-HR" sz="1400" dirty="0"/>
                <a:t> </a:t>
              </a:r>
              <a:r>
                <a:rPr lang="hr-HR" sz="1400" b="1" dirty="0"/>
                <a:t>81</a:t>
              </a:r>
              <a:r>
                <a:rPr lang="hr-HR" sz="1400" dirty="0"/>
                <a:t> (2021) 283-289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FD1B74-D462-4DAE-85F0-889E9B7C9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6EB70-AF63-4F86-B2A7-9F43EF33B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2D941B-B301-413C-B539-AC227B41A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388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E12CBE7-0A0A-408F-8E93-EB6B3D936373}"/>
              </a:ext>
            </a:extLst>
          </p:cNvPr>
          <p:cNvGrpSpPr/>
          <p:nvPr/>
        </p:nvGrpSpPr>
        <p:grpSpPr>
          <a:xfrm>
            <a:off x="628303" y="570081"/>
            <a:ext cx="11035376" cy="2585323"/>
            <a:chOff x="628303" y="570081"/>
            <a:chExt cx="11035376" cy="258532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232B6CA-0EBF-44FB-B099-254D95EF000C}"/>
                </a:ext>
              </a:extLst>
            </p:cNvPr>
            <p:cNvGrpSpPr/>
            <p:nvPr/>
          </p:nvGrpSpPr>
          <p:grpSpPr>
            <a:xfrm>
              <a:off x="628303" y="570081"/>
              <a:ext cx="3430904" cy="2165816"/>
              <a:chOff x="773267" y="965416"/>
              <a:chExt cx="3430904" cy="2165816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BD84358C-24C2-4ACE-B854-55817177E6A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3267" y="965416"/>
                <a:ext cx="3430904" cy="1491616"/>
                <a:chOff x="6784153" y="2183024"/>
                <a:chExt cx="2859087" cy="1243013"/>
              </a:xfrm>
            </p:grpSpPr>
            <p:graphicFrame>
              <p:nvGraphicFramePr>
                <p:cNvPr id="6" name="Object 5">
                  <a:extLst>
                    <a:ext uri="{FF2B5EF4-FFF2-40B4-BE49-F238E27FC236}">
                      <a16:creationId xmlns:a16="http://schemas.microsoft.com/office/drawing/2014/main" id="{AE8D234F-D22D-46C4-9520-9766B93DAA2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6784153" y="2183024"/>
                <a:ext cx="2859087" cy="124301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520" name="CS ChemDraw Drawing" r:id="rId3" imgW="2859308" imgH="1243394" progId="ChemDraw.Document.6.0">
                        <p:embed/>
                      </p:oleObj>
                    </mc:Choice>
                    <mc:Fallback>
                      <p:oleObj name="CS ChemDraw Drawing" r:id="rId3" imgW="2859308" imgH="1243394" progId="ChemDraw.Document.6.0">
                        <p:embed/>
                        <p:pic>
                          <p:nvPicPr>
                            <p:cNvPr id="6" name="Object 5">
                              <a:extLst>
                                <a:ext uri="{FF2B5EF4-FFF2-40B4-BE49-F238E27FC236}">
                                  <a16:creationId xmlns:a16="http://schemas.microsoft.com/office/drawing/2014/main" id="{AE8D234F-D22D-46C4-9520-9766B93DAA24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784153" y="2183024"/>
                              <a:ext cx="2859087" cy="124301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24226740-56C5-439A-8A4B-8C40FB9FAA27}"/>
                    </a:ext>
                  </a:extLst>
                </p:cNvPr>
                <p:cNvSpPr/>
                <p:nvPr/>
              </p:nvSpPr>
              <p:spPr>
                <a:xfrm>
                  <a:off x="7112000" y="2479040"/>
                  <a:ext cx="1640840" cy="304800"/>
                </a:xfrm>
                <a:custGeom>
                  <a:avLst/>
                  <a:gdLst>
                    <a:gd name="connsiteX0" fmla="*/ 0 w 1640840"/>
                    <a:gd name="connsiteY0" fmla="*/ 187960 h 304800"/>
                    <a:gd name="connsiteX1" fmla="*/ 228600 w 1640840"/>
                    <a:gd name="connsiteY1" fmla="*/ 294640 h 304800"/>
                    <a:gd name="connsiteX2" fmla="*/ 391160 w 1640840"/>
                    <a:gd name="connsiteY2" fmla="*/ 213360 h 304800"/>
                    <a:gd name="connsiteX3" fmla="*/ 553720 w 1640840"/>
                    <a:gd name="connsiteY3" fmla="*/ 284480 h 304800"/>
                    <a:gd name="connsiteX4" fmla="*/ 721360 w 1640840"/>
                    <a:gd name="connsiteY4" fmla="*/ 208280 h 304800"/>
                    <a:gd name="connsiteX5" fmla="*/ 873760 w 1640840"/>
                    <a:gd name="connsiteY5" fmla="*/ 299720 h 304800"/>
                    <a:gd name="connsiteX6" fmla="*/ 1021080 w 1640840"/>
                    <a:gd name="connsiteY6" fmla="*/ 208280 h 304800"/>
                    <a:gd name="connsiteX7" fmla="*/ 1178560 w 1640840"/>
                    <a:gd name="connsiteY7" fmla="*/ 304800 h 304800"/>
                    <a:gd name="connsiteX8" fmla="*/ 1330960 w 1640840"/>
                    <a:gd name="connsiteY8" fmla="*/ 203200 h 304800"/>
                    <a:gd name="connsiteX9" fmla="*/ 1488440 w 1640840"/>
                    <a:gd name="connsiteY9" fmla="*/ 304800 h 304800"/>
                    <a:gd name="connsiteX10" fmla="*/ 1640840 w 1640840"/>
                    <a:gd name="connsiteY10" fmla="*/ 218440 h 304800"/>
                    <a:gd name="connsiteX11" fmla="*/ 1640840 w 1640840"/>
                    <a:gd name="connsiteY11" fmla="*/ 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40840" h="304800">
                      <a:moveTo>
                        <a:pt x="0" y="187960"/>
                      </a:moveTo>
                      <a:lnTo>
                        <a:pt x="228600" y="294640"/>
                      </a:lnTo>
                      <a:lnTo>
                        <a:pt x="391160" y="213360"/>
                      </a:lnTo>
                      <a:lnTo>
                        <a:pt x="553720" y="284480"/>
                      </a:lnTo>
                      <a:lnTo>
                        <a:pt x="721360" y="208280"/>
                      </a:lnTo>
                      <a:lnTo>
                        <a:pt x="873760" y="299720"/>
                      </a:lnTo>
                      <a:lnTo>
                        <a:pt x="1021080" y="208280"/>
                      </a:lnTo>
                      <a:lnTo>
                        <a:pt x="1178560" y="304800"/>
                      </a:lnTo>
                      <a:lnTo>
                        <a:pt x="1330960" y="203200"/>
                      </a:lnTo>
                      <a:lnTo>
                        <a:pt x="1488440" y="304800"/>
                      </a:lnTo>
                      <a:lnTo>
                        <a:pt x="1640840" y="218440"/>
                      </a:lnTo>
                      <a:lnTo>
                        <a:pt x="1640840" y="0"/>
                      </a:lnTo>
                    </a:path>
                  </a:pathLst>
                </a:custGeom>
                <a:noFill/>
                <a:ln w="50800">
                  <a:solidFill>
                    <a:srgbClr val="00B0F0">
                      <a:alpha val="3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5F9C6991-93F3-4807-892D-BD0BFE629E3C}"/>
                    </a:ext>
                  </a:extLst>
                </p:cNvPr>
                <p:cNvSpPr/>
                <p:nvPr/>
              </p:nvSpPr>
              <p:spPr>
                <a:xfrm>
                  <a:off x="7335520" y="2773680"/>
                  <a:ext cx="406400" cy="574040"/>
                </a:xfrm>
                <a:custGeom>
                  <a:avLst/>
                  <a:gdLst>
                    <a:gd name="connsiteX0" fmla="*/ 0 w 406400"/>
                    <a:gd name="connsiteY0" fmla="*/ 0 h 574040"/>
                    <a:gd name="connsiteX1" fmla="*/ 5080 w 406400"/>
                    <a:gd name="connsiteY1" fmla="*/ 182880 h 574040"/>
                    <a:gd name="connsiteX2" fmla="*/ 157480 w 406400"/>
                    <a:gd name="connsiteY2" fmla="*/ 320040 h 574040"/>
                    <a:gd name="connsiteX3" fmla="*/ 325120 w 406400"/>
                    <a:gd name="connsiteY3" fmla="*/ 279400 h 574040"/>
                    <a:gd name="connsiteX4" fmla="*/ 406400 w 406400"/>
                    <a:gd name="connsiteY4" fmla="*/ 431800 h 574040"/>
                    <a:gd name="connsiteX5" fmla="*/ 274320 w 406400"/>
                    <a:gd name="connsiteY5" fmla="*/ 574040 h 574040"/>
                    <a:gd name="connsiteX6" fmla="*/ 106680 w 406400"/>
                    <a:gd name="connsiteY6" fmla="*/ 487680 h 574040"/>
                    <a:gd name="connsiteX7" fmla="*/ 137160 w 406400"/>
                    <a:gd name="connsiteY7" fmla="*/ 294640 h 574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6400" h="574040">
                      <a:moveTo>
                        <a:pt x="0" y="0"/>
                      </a:moveTo>
                      <a:lnTo>
                        <a:pt x="5080" y="182880"/>
                      </a:lnTo>
                      <a:lnTo>
                        <a:pt x="157480" y="320040"/>
                      </a:lnTo>
                      <a:lnTo>
                        <a:pt x="325120" y="279400"/>
                      </a:lnTo>
                      <a:lnTo>
                        <a:pt x="406400" y="431800"/>
                      </a:lnTo>
                      <a:lnTo>
                        <a:pt x="274320" y="574040"/>
                      </a:lnTo>
                      <a:lnTo>
                        <a:pt x="106680" y="487680"/>
                      </a:lnTo>
                      <a:lnTo>
                        <a:pt x="137160" y="294640"/>
                      </a:lnTo>
                    </a:path>
                  </a:pathLst>
                </a:custGeom>
                <a:noFill/>
                <a:ln w="50800">
                  <a:solidFill>
                    <a:srgbClr val="00B0F0">
                      <a:alpha val="3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87F9C637-FE31-43FC-9AA6-4DC2DD9CA44D}"/>
                    </a:ext>
                  </a:extLst>
                </p:cNvPr>
                <p:cNvCxnSpPr>
                  <a:stCxn id="7" idx="7"/>
                </p:cNvCxnSpPr>
                <p:nvPr/>
              </p:nvCxnSpPr>
              <p:spPr>
                <a:xfrm>
                  <a:off x="8290560" y="2783840"/>
                  <a:ext cx="17570" cy="225544"/>
                </a:xfrm>
                <a:prstGeom prst="line">
                  <a:avLst/>
                </a:prstGeom>
                <a:ln w="50800">
                  <a:solidFill>
                    <a:srgbClr val="00B0F0">
                      <a:alpha val="3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5F1DD2AD-6BDE-43DA-A83D-FE5CE4F51516}"/>
                    </a:ext>
                  </a:extLst>
                </p:cNvPr>
                <p:cNvCxnSpPr>
                  <a:stCxn id="8" idx="6"/>
                </p:cNvCxnSpPr>
                <p:nvPr/>
              </p:nvCxnSpPr>
              <p:spPr>
                <a:xfrm flipH="1">
                  <a:off x="7214975" y="3261360"/>
                  <a:ext cx="227225" cy="86360"/>
                </a:xfrm>
                <a:prstGeom prst="line">
                  <a:avLst/>
                </a:prstGeom>
                <a:ln w="50800">
                  <a:solidFill>
                    <a:srgbClr val="00B0F0">
                      <a:alpha val="3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865CE737-4848-4C78-AEDD-BCB8A2F78F3F}"/>
                    </a:ext>
                  </a:extLst>
                </p:cNvPr>
                <p:cNvSpPr/>
                <p:nvPr/>
              </p:nvSpPr>
              <p:spPr>
                <a:xfrm>
                  <a:off x="8168640" y="2768600"/>
                  <a:ext cx="436880" cy="629920"/>
                </a:xfrm>
                <a:custGeom>
                  <a:avLst/>
                  <a:gdLst>
                    <a:gd name="connsiteX0" fmla="*/ 431800 w 436880"/>
                    <a:gd name="connsiteY0" fmla="*/ 0 h 629920"/>
                    <a:gd name="connsiteX1" fmla="*/ 436880 w 436880"/>
                    <a:gd name="connsiteY1" fmla="*/ 167640 h 629920"/>
                    <a:gd name="connsiteX2" fmla="*/ 309880 w 436880"/>
                    <a:gd name="connsiteY2" fmla="*/ 320040 h 629920"/>
                    <a:gd name="connsiteX3" fmla="*/ 137160 w 436880"/>
                    <a:gd name="connsiteY3" fmla="*/ 269240 h 629920"/>
                    <a:gd name="connsiteX4" fmla="*/ 0 w 436880"/>
                    <a:gd name="connsiteY4" fmla="*/ 396240 h 629920"/>
                    <a:gd name="connsiteX5" fmla="*/ 45720 w 436880"/>
                    <a:gd name="connsiteY5" fmla="*/ 584200 h 629920"/>
                    <a:gd name="connsiteX6" fmla="*/ 213360 w 436880"/>
                    <a:gd name="connsiteY6" fmla="*/ 629920 h 629920"/>
                    <a:gd name="connsiteX7" fmla="*/ 365760 w 436880"/>
                    <a:gd name="connsiteY7" fmla="*/ 492760 h 629920"/>
                    <a:gd name="connsiteX8" fmla="*/ 299720 w 436880"/>
                    <a:gd name="connsiteY8" fmla="*/ 309880 h 629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6880" h="629920">
                      <a:moveTo>
                        <a:pt x="431800" y="0"/>
                      </a:moveTo>
                      <a:lnTo>
                        <a:pt x="436880" y="167640"/>
                      </a:lnTo>
                      <a:lnTo>
                        <a:pt x="309880" y="320040"/>
                      </a:lnTo>
                      <a:lnTo>
                        <a:pt x="137160" y="269240"/>
                      </a:lnTo>
                      <a:lnTo>
                        <a:pt x="0" y="396240"/>
                      </a:lnTo>
                      <a:lnTo>
                        <a:pt x="45720" y="584200"/>
                      </a:lnTo>
                      <a:lnTo>
                        <a:pt x="213360" y="629920"/>
                      </a:lnTo>
                      <a:lnTo>
                        <a:pt x="365760" y="492760"/>
                      </a:lnTo>
                      <a:lnTo>
                        <a:pt x="299720" y="309880"/>
                      </a:lnTo>
                    </a:path>
                  </a:pathLst>
                </a:custGeom>
                <a:noFill/>
                <a:ln w="50800">
                  <a:solidFill>
                    <a:srgbClr val="00B0F0">
                      <a:alpha val="3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12" name="Arc 11">
                  <a:extLst>
                    <a:ext uri="{FF2B5EF4-FFF2-40B4-BE49-F238E27FC236}">
                      <a16:creationId xmlns:a16="http://schemas.microsoft.com/office/drawing/2014/main" id="{E21244AD-1473-4C55-ABA3-B604553CE2BF}"/>
                    </a:ext>
                  </a:extLst>
                </p:cNvPr>
                <p:cNvSpPr/>
                <p:nvPr/>
              </p:nvSpPr>
              <p:spPr>
                <a:xfrm rot="16200000">
                  <a:off x="7593669" y="2466421"/>
                  <a:ext cx="749623" cy="348139"/>
                </a:xfrm>
                <a:prstGeom prst="arc">
                  <a:avLst>
                    <a:gd name="adj1" fmla="val 15183606"/>
                    <a:gd name="adj2" fmla="val 5818400"/>
                  </a:avLst>
                </a:prstGeom>
                <a:ln w="76200">
                  <a:solidFill>
                    <a:srgbClr val="00B0F0">
                      <a:alpha val="3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</p:grp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D50C23E-EC83-4EBD-A80D-889C0FE687EB}"/>
                  </a:ext>
                </a:extLst>
              </p:cNvPr>
              <p:cNvSpPr/>
              <p:nvPr/>
            </p:nvSpPr>
            <p:spPr>
              <a:xfrm>
                <a:off x="1401755" y="2608012"/>
                <a:ext cx="217392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hr-HR" sz="1400" b="1" dirty="0"/>
                  <a:t>Peptide catalyst</a:t>
                </a:r>
              </a:p>
              <a:p>
                <a:r>
                  <a:rPr lang="hr-HR" sz="1400" dirty="0"/>
                  <a:t>acylation </a:t>
                </a:r>
                <a:r>
                  <a:rPr lang="en-US" sz="1400" dirty="0"/>
                  <a:t>of </a:t>
                </a:r>
                <a:r>
                  <a:rPr lang="en-US" sz="1400" i="1" dirty="0"/>
                  <a:t>trans</a:t>
                </a:r>
                <a:r>
                  <a:rPr lang="en-US" sz="1400" dirty="0"/>
                  <a:t>-1,2-diols </a:t>
                </a:r>
                <a:endParaRPr lang="hr-HR" sz="1400" dirty="0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E00E761-BA88-4E74-8A0D-61BA921E77EB}"/>
                </a:ext>
              </a:extLst>
            </p:cNvPr>
            <p:cNvSpPr/>
            <p:nvPr/>
          </p:nvSpPr>
          <p:spPr>
            <a:xfrm>
              <a:off x="4472394" y="570081"/>
              <a:ext cx="7191285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dirty="0" err="1"/>
                <a:t>NPAAs</a:t>
              </a:r>
              <a:r>
                <a:rPr lang="en-US" dirty="0"/>
                <a:t> with conformational constraints or hydrogen bond donors and acceptors</a:t>
              </a:r>
              <a:endParaRPr lang="hr-HR" dirty="0"/>
            </a:p>
            <a:p>
              <a:pPr algn="just"/>
              <a:endParaRPr lang="hr-HR" dirty="0">
                <a:sym typeface="Symbol" panose="05050102010706020507" pitchFamily="18" charset="2"/>
              </a:endParaRPr>
            </a:p>
            <a:p>
              <a:pPr algn="just"/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anose="05050102010706020507" pitchFamily="18" charset="2"/>
                </a:rPr>
                <a:t>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aminoadamantanecarboxylic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acid (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AGly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 </a:t>
              </a:r>
              <a:endParaRPr lang="hr-HR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just"/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cyclohexylalanine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(Cha) </a:t>
              </a:r>
              <a:endParaRPr lang="hr-HR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just"/>
              <a:endParaRPr lang="hr-HR" dirty="0"/>
            </a:p>
            <a:p>
              <a:pPr algn="just"/>
              <a:r>
                <a:rPr lang="en-US" dirty="0"/>
                <a:t>kinetic resolution of trans-cycloalkane-1,2-diols by acylation</a:t>
              </a:r>
              <a:endParaRPr lang="hr-HR" dirty="0"/>
            </a:p>
            <a:p>
              <a:pPr algn="just"/>
              <a:endParaRPr lang="hr-HR" dirty="0"/>
            </a:p>
            <a:p>
              <a:pPr algn="just"/>
              <a:r>
                <a:rPr lang="de-DE" sz="1400" i="1" dirty="0"/>
                <a:t>Chem. Rev</a:t>
              </a:r>
              <a:r>
                <a:rPr lang="de-DE" sz="1400" dirty="0"/>
                <a:t>. </a:t>
              </a:r>
              <a:r>
                <a:rPr lang="de-DE" sz="1400" b="1" dirty="0"/>
                <a:t>120</a:t>
              </a:r>
              <a:r>
                <a:rPr lang="de-DE" sz="1400" dirty="0"/>
                <a:t> (2020) 11479–11615</a:t>
              </a:r>
              <a:endParaRPr lang="hr-HR" sz="1400" dirty="0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CFBCF4-9045-4779-AACC-596F14F75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21. 10. .2023.</a:t>
            </a:r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B5CDAC-C180-477C-8C8F-2AB85624F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SISK 8 _ Jerić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D4085C4-B76C-4C74-A868-FA65575A0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088A-7AF1-48E0-AE4F-22C529FE6DDE}" type="slidenum">
              <a:rPr lang="hr-HR" smtClean="0"/>
              <a:t>9</a:t>
            </a:fld>
            <a:endParaRPr lang="hr-HR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CDC6A4-C733-4225-832F-E9C40B29B92D}"/>
              </a:ext>
            </a:extLst>
          </p:cNvPr>
          <p:cNvGrpSpPr/>
          <p:nvPr/>
        </p:nvGrpSpPr>
        <p:grpSpPr>
          <a:xfrm>
            <a:off x="682130" y="3581650"/>
            <a:ext cx="11103470" cy="2745691"/>
            <a:chOff x="682130" y="3581650"/>
            <a:chExt cx="11103470" cy="274569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3400940-6174-4CC3-9F8C-CC5E3C02F7CC}"/>
                </a:ext>
              </a:extLst>
            </p:cNvPr>
            <p:cNvGrpSpPr/>
            <p:nvPr/>
          </p:nvGrpSpPr>
          <p:grpSpPr>
            <a:xfrm>
              <a:off x="682130" y="3714906"/>
              <a:ext cx="10335620" cy="2612435"/>
              <a:chOff x="682130" y="3714906"/>
              <a:chExt cx="10335620" cy="2612435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691439E-D800-470E-9D6F-C13F716A24CA}"/>
                  </a:ext>
                </a:extLst>
              </p:cNvPr>
              <p:cNvSpPr/>
              <p:nvPr/>
            </p:nvSpPr>
            <p:spPr>
              <a:xfrm>
                <a:off x="4472394" y="3714906"/>
                <a:ext cx="6545356" cy="1969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hr-HR" dirty="0"/>
                  <a:t>Nature-inspired functional materials </a:t>
                </a:r>
              </a:p>
              <a:p>
                <a:endParaRPr lang="hr-HR" dirty="0"/>
              </a:p>
              <a:p>
                <a:r>
                  <a:rPr lang="hr-HR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di-3,4-dihydroxy‑L‑phenylalanine (DOPA) </a:t>
                </a:r>
              </a:p>
              <a:p>
                <a:endParaRPr lang="hr-HR" dirty="0"/>
              </a:p>
              <a:p>
                <a:r>
                  <a:rPr lang="hr-HR" dirty="0"/>
                  <a:t>self-organisation</a:t>
                </a:r>
              </a:p>
              <a:p>
                <a:endParaRPr lang="hr-HR" dirty="0"/>
              </a:p>
              <a:p>
                <a:r>
                  <a:rPr lang="sv-SE" sz="1400" i="1" dirty="0"/>
                  <a:t>Nat. Rev. Chem</a:t>
                </a:r>
                <a:r>
                  <a:rPr lang="sv-SE" sz="1400" dirty="0"/>
                  <a:t>. </a:t>
                </a:r>
                <a:r>
                  <a:rPr lang="sv-SE" sz="1400" b="1" dirty="0"/>
                  <a:t>4</a:t>
                </a:r>
                <a:r>
                  <a:rPr lang="sv-SE" sz="1400" dirty="0"/>
                  <a:t> (2020) 615–634</a:t>
                </a:r>
                <a:endParaRPr lang="hr-HR" sz="1400" dirty="0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E59405B-1827-419E-A900-30D06802D9B0}"/>
                  </a:ext>
                </a:extLst>
              </p:cNvPr>
              <p:cNvGrpSpPr/>
              <p:nvPr/>
            </p:nvGrpSpPr>
            <p:grpSpPr>
              <a:xfrm>
                <a:off x="682130" y="3714906"/>
                <a:ext cx="1967959" cy="2612435"/>
                <a:chOff x="938607" y="3714906"/>
                <a:chExt cx="1967959" cy="2612435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E3F0C387-B6BC-4DB0-8600-7645493BE36F}"/>
                    </a:ext>
                  </a:extLst>
                </p:cNvPr>
                <p:cNvSpPr/>
                <p:nvPr/>
              </p:nvSpPr>
              <p:spPr>
                <a:xfrm>
                  <a:off x="1362176" y="6019564"/>
                  <a:ext cx="112082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hr-HR" sz="1400" b="1" dirty="0"/>
                    <a:t>DOPA-DOPA</a:t>
                  </a:r>
                </a:p>
              </p:txBody>
            </p:sp>
            <p:graphicFrame>
              <p:nvGraphicFramePr>
                <p:cNvPr id="13" name="Object 12">
                  <a:extLst>
                    <a:ext uri="{FF2B5EF4-FFF2-40B4-BE49-F238E27FC236}">
                      <a16:creationId xmlns:a16="http://schemas.microsoft.com/office/drawing/2014/main" id="{3A5BAD7C-6DF1-48CE-AD4E-9B9FEA3C64E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938607" y="3714906"/>
                <a:ext cx="1967959" cy="21030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521" name="CS ChemDraw Drawing" r:id="rId5" imgW="1639966" imgH="1752521" progId="ChemDraw.Document.6.0">
                        <p:embed/>
                      </p:oleObj>
                    </mc:Choice>
                    <mc:Fallback>
                      <p:oleObj name="CS ChemDraw Drawing" r:id="rId5" imgW="1639966" imgH="1752521" progId="ChemDraw.Document.6.0">
                        <p:embed/>
                        <p:pic>
                          <p:nvPicPr>
                            <p:cNvPr id="13" name="Object 12">
                              <a:extLst>
                                <a:ext uri="{FF2B5EF4-FFF2-40B4-BE49-F238E27FC236}">
                                  <a16:creationId xmlns:a16="http://schemas.microsoft.com/office/drawing/2014/main" id="{3A5BAD7C-6DF1-48CE-AD4E-9B9FEA3C64EC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938607" y="3714906"/>
                              <a:ext cx="1967959" cy="210302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C69C56E-3A6D-4E72-B96A-32CA314C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058" t="6323"/>
            <a:stretch/>
          </p:blipFill>
          <p:spPr>
            <a:xfrm>
              <a:off x="8961120" y="3581650"/>
              <a:ext cx="2824480" cy="21030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513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Custom 2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072B62"/>
      </a:accent1>
      <a:accent2>
        <a:srgbClr val="224F76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DA4C954CFD0A45BB496569B387AEA5" ma:contentTypeVersion="17" ma:contentTypeDescription="Stvaranje novog dokumenta." ma:contentTypeScope="" ma:versionID="adc5ab51281086775838f6e3dbc41dad">
  <xsd:schema xmlns:xsd="http://www.w3.org/2001/XMLSchema" xmlns:xs="http://www.w3.org/2001/XMLSchema" xmlns:p="http://schemas.microsoft.com/office/2006/metadata/properties" xmlns:ns2="bf929242-507c-4650-afd5-e0a827b0c730" xmlns:ns3="fab5ecb1-0b67-47c5-99a2-2db073dab0ba" targetNamespace="http://schemas.microsoft.com/office/2006/metadata/properties" ma:root="true" ma:fieldsID="d9c34c238de1f710aaa44a6e60b2cf00" ns2:_="" ns3:_="">
    <xsd:import namespace="bf929242-507c-4650-afd5-e0a827b0c730"/>
    <xsd:import namespace="fab5ecb1-0b67-47c5-99a2-2db073dab0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929242-507c-4650-afd5-e0a827b0c7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Oznake slika" ma:readOnly="false" ma:fieldId="{5cf76f15-5ced-4ddc-b409-7134ff3c332f}" ma:taxonomyMulti="true" ma:sspId="d0b5bfa9-24ab-4233-a33d-ee8d531307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b5ecb1-0b67-47c5-99a2-2db073dab0ba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e9d650b-c35a-4364-a39c-5b8f1631a418}" ma:internalName="TaxCatchAll" ma:showField="CatchAllData" ma:web="fab5ecb1-0b67-47c5-99a2-2db073dab0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Zajednički se koristi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talji o zajedničkom korištenju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f929242-507c-4650-afd5-e0a827b0c730">
      <Terms xmlns="http://schemas.microsoft.com/office/infopath/2007/PartnerControls"/>
    </lcf76f155ced4ddcb4097134ff3c332f>
    <TaxCatchAll xmlns="fab5ecb1-0b67-47c5-99a2-2db073dab0ba" xsi:nil="true"/>
  </documentManagement>
</p:properties>
</file>

<file path=customXml/itemProps1.xml><?xml version="1.0" encoding="utf-8"?>
<ds:datastoreItem xmlns:ds="http://schemas.openxmlformats.org/officeDocument/2006/customXml" ds:itemID="{666C38C1-9939-4B52-8FDC-E0F49DE3E68B}"/>
</file>

<file path=customXml/itemProps2.xml><?xml version="1.0" encoding="utf-8"?>
<ds:datastoreItem xmlns:ds="http://schemas.openxmlformats.org/officeDocument/2006/customXml" ds:itemID="{FAA1BAC9-0942-4544-B9C4-AA8BEC6CFBB9}"/>
</file>

<file path=customXml/itemProps3.xml><?xml version="1.0" encoding="utf-8"?>
<ds:datastoreItem xmlns:ds="http://schemas.openxmlformats.org/officeDocument/2006/customXml" ds:itemID="{956A707D-8919-46F4-81FB-844384D8B886}"/>
</file>

<file path=docProps/app.xml><?xml version="1.0" encoding="utf-8"?>
<Properties xmlns="http://schemas.openxmlformats.org/officeDocument/2006/extended-properties" xmlns:vt="http://schemas.openxmlformats.org/officeDocument/2006/docPropsVTypes">
  <TotalTime>14222</TotalTime>
  <Words>1297</Words>
  <Application>Microsoft Office PowerPoint</Application>
  <PresentationFormat>Widescreen</PresentationFormat>
  <Paragraphs>281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Candara</vt:lpstr>
      <vt:lpstr>Symbol</vt:lpstr>
      <vt:lpstr>Retrospect</vt:lpstr>
      <vt:lpstr>CS ChemDraw Drawing</vt:lpstr>
      <vt:lpstr>   Synthesis of non-proteinogenic amino acids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......  oligomers-conformation-properties.... Structure-activity relationship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peptidomimetics with heterocyclic, carbohydrate and enediyne motifs</dc:title>
  <dc:creator>Ivanka Jerić</dc:creator>
  <cp:lastModifiedBy>Ivanka Jerić</cp:lastModifiedBy>
  <cp:revision>86</cp:revision>
  <dcterms:created xsi:type="dcterms:W3CDTF">2023-10-04T14:47:01Z</dcterms:created>
  <dcterms:modified xsi:type="dcterms:W3CDTF">2023-10-19T18:28:43Z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0x01010092DA4C954CFD0A45BB496569B387AEA5</vt:lpwstr>
  </property>
</Properties>
</file>